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5" r:id="rId3"/>
    <p:sldId id="277" r:id="rId4"/>
    <p:sldId id="298" r:id="rId5"/>
    <p:sldId id="278" r:id="rId6"/>
    <p:sldId id="279" r:id="rId7"/>
    <p:sldId id="280" r:id="rId8"/>
    <p:sldId id="285" r:id="rId9"/>
    <p:sldId id="281" r:id="rId10"/>
    <p:sldId id="282" r:id="rId11"/>
    <p:sldId id="314" r:id="rId12"/>
    <p:sldId id="283" r:id="rId13"/>
    <p:sldId id="284" r:id="rId14"/>
    <p:sldId id="286" r:id="rId15"/>
    <p:sldId id="287" r:id="rId16"/>
    <p:sldId id="288" r:id="rId17"/>
    <p:sldId id="295" r:id="rId18"/>
    <p:sldId id="289" r:id="rId19"/>
    <p:sldId id="290" r:id="rId20"/>
    <p:sldId id="291" r:id="rId21"/>
    <p:sldId id="293" r:id="rId22"/>
    <p:sldId id="292" r:id="rId23"/>
    <p:sldId id="294" r:id="rId24"/>
    <p:sldId id="296" r:id="rId25"/>
    <p:sldId id="297"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225E2985-3033-4F25-927B-66F99BC14B6C}">
          <p14:sldIdLst>
            <p14:sldId id="256"/>
            <p14:sldId id="275"/>
            <p14:sldId id="277"/>
            <p14:sldId id="298"/>
            <p14:sldId id="278"/>
            <p14:sldId id="279"/>
            <p14:sldId id="280"/>
            <p14:sldId id="285"/>
            <p14:sldId id="281"/>
            <p14:sldId id="282"/>
            <p14:sldId id="314"/>
            <p14:sldId id="283"/>
            <p14:sldId id="284"/>
            <p14:sldId id="286"/>
            <p14:sldId id="287"/>
            <p14:sldId id="288"/>
            <p14:sldId id="295"/>
            <p14:sldId id="289"/>
            <p14:sldId id="290"/>
            <p14:sldId id="291"/>
            <p14:sldId id="293"/>
            <p14:sldId id="292"/>
            <p14:sldId id="294"/>
            <p14:sldId id="296"/>
            <p14:sldId id="297"/>
            <p14:sldId id="299"/>
            <p14:sldId id="300"/>
            <p14:sldId id="301"/>
            <p14:sldId id="302"/>
            <p14:sldId id="303"/>
            <p14:sldId id="304"/>
            <p14:sldId id="305"/>
            <p14:sldId id="306"/>
            <p14:sldId id="307"/>
            <p14:sldId id="308"/>
            <p14:sldId id="309"/>
            <p14:sldId id="310"/>
            <p14:sldId id="311"/>
            <p14:sldId id="312"/>
          </p14:sldIdLst>
        </p14:section>
        <p14:section name="Başlıksız Bölüm" id="{D9DC3B8E-68F5-41EC-9A9A-E8F7CBFF86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66" autoAdjust="0"/>
    <p:restoredTop sz="94660"/>
  </p:normalViewPr>
  <p:slideViewPr>
    <p:cSldViewPr>
      <p:cViewPr>
        <p:scale>
          <a:sx n="100" d="100"/>
          <a:sy n="100" d="100"/>
        </p:scale>
        <p:origin x="-2592"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16.xml"/><Relationship Id="rId7" Type="http://schemas.openxmlformats.org/officeDocument/2006/relationships/slide" Target="../slides/slide33.xml"/><Relationship Id="rId2" Type="http://schemas.openxmlformats.org/officeDocument/2006/relationships/slide" Target="../slides/slide26.xml"/><Relationship Id="rId1" Type="http://schemas.openxmlformats.org/officeDocument/2006/relationships/slide" Target="../slides/slide5.xml"/><Relationship Id="rId6" Type="http://schemas.openxmlformats.org/officeDocument/2006/relationships/slide" Target="../slides/slide37.xml"/><Relationship Id="rId5" Type="http://schemas.openxmlformats.org/officeDocument/2006/relationships/slide" Target="../slides/slide38.xml"/><Relationship Id="rId4"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687C8-1DD1-4BA2-BD1A-92755417729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tr-TR"/>
        </a:p>
      </dgm:t>
    </dgm:pt>
    <dgm:pt modelId="{F32D6367-7F8C-4F97-83AF-1EBCBB987C87}">
      <dgm:prSet phldrT="[Metin]"/>
      <dgm:spPr/>
      <dgm:t>
        <a:bodyPr/>
        <a:lstStyle/>
        <a:p>
          <a:r>
            <a:rPr lang="tr-TR" dirty="0" smtClean="0"/>
            <a:t>eTwinning</a:t>
          </a:r>
        </a:p>
        <a:p>
          <a:r>
            <a:rPr lang="tr-TR" dirty="0" smtClean="0"/>
            <a:t>Masaüstü</a:t>
          </a:r>
          <a:endParaRPr lang="tr-TR" dirty="0"/>
        </a:p>
      </dgm:t>
    </dgm:pt>
    <dgm:pt modelId="{71B8F98F-3609-47D0-848B-526C55045600}" type="parTrans" cxnId="{0270738E-DD17-4C07-9BF2-A6C86DE98614}">
      <dgm:prSet/>
      <dgm:spPr/>
      <dgm:t>
        <a:bodyPr/>
        <a:lstStyle/>
        <a:p>
          <a:endParaRPr lang="tr-TR"/>
        </a:p>
      </dgm:t>
    </dgm:pt>
    <dgm:pt modelId="{18DBDC3C-8EE6-4B27-962D-3A3CDEF18455}" type="sibTrans" cxnId="{0270738E-DD17-4C07-9BF2-A6C86DE98614}">
      <dgm:prSet/>
      <dgm:spPr/>
      <dgm:t>
        <a:bodyPr/>
        <a:lstStyle/>
        <a:p>
          <a:endParaRPr lang="tr-TR"/>
        </a:p>
      </dgm:t>
    </dgm:pt>
    <dgm:pt modelId="{3CCDE7BC-A97E-48AD-B26A-4BC47AD46F62}">
      <dgm:prSet phldrT="[Metin]"/>
      <dgm:spPr/>
      <dgm:t>
        <a:bodyPr/>
        <a:lstStyle/>
        <a:p>
          <a:r>
            <a:rPr lang="tr-TR" dirty="0" smtClean="0"/>
            <a:t>Ana Sayfa</a:t>
          </a:r>
          <a:endParaRPr lang="tr-TR"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9D943EE-D84B-48CB-8E43-F80A48EDAEFA}" type="parTrans" cxnId="{E42B649A-EFA4-47F7-8299-0853052185D3}">
      <dgm:prSet/>
      <dgm:spPr/>
      <dgm:t>
        <a:bodyPr/>
        <a:lstStyle/>
        <a:p>
          <a:endParaRPr lang="tr-TR"/>
        </a:p>
      </dgm:t>
    </dgm:pt>
    <dgm:pt modelId="{827CE83C-3F7B-4AA3-B43F-4ED49CAAB74E}" type="sibTrans" cxnId="{E42B649A-EFA4-47F7-8299-0853052185D3}">
      <dgm:prSet/>
      <dgm:spPr/>
      <dgm:t>
        <a:bodyPr/>
        <a:lstStyle/>
        <a:p>
          <a:endParaRPr lang="tr-TR"/>
        </a:p>
      </dgm:t>
    </dgm:pt>
    <dgm:pt modelId="{79249199-DB56-492C-8D73-93EF3E623D7A}">
      <dgm:prSet phldrT="[Metin]"/>
      <dgm:spPr/>
      <dgm:t>
        <a:bodyPr/>
        <a:lstStyle/>
        <a:p>
          <a:r>
            <a:rPr lang="tr-TR" dirty="0" err="1" smtClean="0"/>
            <a:t>eTwinciler</a:t>
          </a:r>
          <a:r>
            <a:rPr lang="tr-TR" dirty="0" smtClean="0"/>
            <a:t> Bul</a:t>
          </a:r>
          <a:endParaRPr lang="tr-TR"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3EAB72E-6CCF-42D1-B222-7FF48403F187}" type="parTrans" cxnId="{155057F6-C519-4C85-8337-6F79555A6B06}">
      <dgm:prSet/>
      <dgm:spPr/>
      <dgm:t>
        <a:bodyPr/>
        <a:lstStyle/>
        <a:p>
          <a:endParaRPr lang="tr-TR"/>
        </a:p>
      </dgm:t>
    </dgm:pt>
    <dgm:pt modelId="{86A920FA-7BC6-4C90-AC72-9B64E46E6138}" type="sibTrans" cxnId="{155057F6-C519-4C85-8337-6F79555A6B06}">
      <dgm:prSet/>
      <dgm:spPr/>
      <dgm:t>
        <a:bodyPr/>
        <a:lstStyle/>
        <a:p>
          <a:endParaRPr lang="tr-TR"/>
        </a:p>
      </dgm:t>
    </dgm:pt>
    <dgm:pt modelId="{6691E5E2-B525-46E7-A956-DE92CBCB8938}">
      <dgm:prSet phldrT="[Metin]"/>
      <dgm:spPr/>
      <dgm:t>
        <a:bodyPr/>
        <a:lstStyle/>
        <a:p>
          <a:r>
            <a:rPr lang="tr-TR" dirty="0" smtClean="0"/>
            <a:t>Projeler</a:t>
          </a:r>
          <a:endParaRPr lang="tr-TR"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7BE1307A-5177-41CC-B64B-C5F992FBA1C1}" type="parTrans" cxnId="{82EDAC09-F76E-4108-9E04-16032D51DF9F}">
      <dgm:prSet/>
      <dgm:spPr/>
      <dgm:t>
        <a:bodyPr/>
        <a:lstStyle/>
        <a:p>
          <a:endParaRPr lang="tr-TR"/>
        </a:p>
      </dgm:t>
    </dgm:pt>
    <dgm:pt modelId="{8E9A97A7-C2BE-46AE-8C66-46D7D4358386}" type="sibTrans" cxnId="{82EDAC09-F76E-4108-9E04-16032D51DF9F}">
      <dgm:prSet/>
      <dgm:spPr/>
      <dgm:t>
        <a:bodyPr/>
        <a:lstStyle/>
        <a:p>
          <a:endParaRPr lang="tr-TR"/>
        </a:p>
      </dgm:t>
    </dgm:pt>
    <dgm:pt modelId="{A6475E45-8649-4DB2-8361-0D5FB7916F3A}">
      <dgm:prSet phldrT="[Metin]"/>
      <dgm:spPr/>
      <dgm:t>
        <a:bodyPr/>
        <a:lstStyle/>
        <a:p>
          <a:r>
            <a:rPr lang="tr-TR" dirty="0" smtClean="0"/>
            <a:t>Profil</a:t>
          </a:r>
          <a:endParaRPr lang="tr-TR"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27BA7371-0108-499B-90EE-CFEFA8566E69}" type="parTrans" cxnId="{3AB7E83F-6043-4CC6-B78A-1DE721FFEC22}">
      <dgm:prSet/>
      <dgm:spPr/>
      <dgm:t>
        <a:bodyPr/>
        <a:lstStyle/>
        <a:p>
          <a:endParaRPr lang="tr-TR"/>
        </a:p>
      </dgm:t>
    </dgm:pt>
    <dgm:pt modelId="{FC2C556F-CF86-4F20-92E2-3840B092B945}" type="sibTrans" cxnId="{3AB7E83F-6043-4CC6-B78A-1DE721FFEC22}">
      <dgm:prSet/>
      <dgm:spPr/>
      <dgm:t>
        <a:bodyPr/>
        <a:lstStyle/>
        <a:p>
          <a:endParaRPr lang="tr-TR"/>
        </a:p>
      </dgm:t>
    </dgm:pt>
    <dgm:pt modelId="{F1BA3A74-0021-449B-8CB4-E4EDF391B3A1}">
      <dgm:prSet/>
      <dgm:spPr/>
      <dgm:t>
        <a:bodyPr/>
        <a:lstStyle/>
        <a:p>
          <a:r>
            <a:rPr lang="tr-TR" dirty="0" smtClean="0"/>
            <a:t>Yardım Masası</a:t>
          </a:r>
          <a:endParaRPr lang="tr-TR"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6667B650-5810-40D5-B64B-069F61E2A3DE}" type="parTrans" cxnId="{078E518A-A72C-4084-8C85-2A2737411159}">
      <dgm:prSet/>
      <dgm:spPr/>
      <dgm:t>
        <a:bodyPr/>
        <a:lstStyle/>
        <a:p>
          <a:endParaRPr lang="tr-TR"/>
        </a:p>
      </dgm:t>
    </dgm:pt>
    <dgm:pt modelId="{C808D2A3-B8E9-4B70-8D5B-F54C550BAAA2}" type="sibTrans" cxnId="{078E518A-A72C-4084-8C85-2A2737411159}">
      <dgm:prSet/>
      <dgm:spPr/>
      <dgm:t>
        <a:bodyPr/>
        <a:lstStyle/>
        <a:p>
          <a:endParaRPr lang="tr-TR"/>
        </a:p>
      </dgm:t>
    </dgm:pt>
    <dgm:pt modelId="{213C2801-2A32-4122-8429-89075C9358AF}">
      <dgm:prSet/>
      <dgm:spPr/>
      <dgm:t>
        <a:bodyPr/>
        <a:lstStyle/>
        <a:p>
          <a:r>
            <a:rPr lang="tr-TR" dirty="0" smtClean="0"/>
            <a:t>Kaynaklar</a:t>
          </a:r>
          <a:endParaRPr lang="tr-TR"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BA47FCBF-5A98-4A60-AD89-882B22C97CE5}" type="parTrans" cxnId="{5EFB2269-05A1-409B-96F8-2C4E5F85A1BC}">
      <dgm:prSet/>
      <dgm:spPr/>
      <dgm:t>
        <a:bodyPr/>
        <a:lstStyle/>
        <a:p>
          <a:endParaRPr lang="tr-TR"/>
        </a:p>
      </dgm:t>
    </dgm:pt>
    <dgm:pt modelId="{8FEFEE10-C165-4B37-B9E9-EC8BA39ADC69}" type="sibTrans" cxnId="{5EFB2269-05A1-409B-96F8-2C4E5F85A1BC}">
      <dgm:prSet/>
      <dgm:spPr/>
      <dgm:t>
        <a:bodyPr/>
        <a:lstStyle/>
        <a:p>
          <a:endParaRPr lang="tr-TR"/>
        </a:p>
      </dgm:t>
    </dgm:pt>
    <dgm:pt modelId="{A4769BAF-AC46-4023-8918-B4577CB10F87}">
      <dgm:prSet/>
      <dgm:spPr/>
      <dgm:t>
        <a:bodyPr/>
        <a:lstStyle/>
        <a:p>
          <a:r>
            <a:rPr lang="tr-TR" dirty="0" smtClean="0"/>
            <a:t>Öğretmenler Odası</a:t>
          </a:r>
          <a:endParaRPr lang="tr-TR"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FC991E9-099D-4B61-9BD1-D7537EC2509B}" type="parTrans" cxnId="{014DF21A-485A-41D3-A833-AF8D4078828D}">
      <dgm:prSet/>
      <dgm:spPr/>
      <dgm:t>
        <a:bodyPr/>
        <a:lstStyle/>
        <a:p>
          <a:endParaRPr lang="tr-TR"/>
        </a:p>
      </dgm:t>
    </dgm:pt>
    <dgm:pt modelId="{7AA7F7B4-F653-46AB-B4E7-D352A11615CA}" type="sibTrans" cxnId="{014DF21A-485A-41D3-A833-AF8D4078828D}">
      <dgm:prSet/>
      <dgm:spPr/>
      <dgm:t>
        <a:bodyPr/>
        <a:lstStyle/>
        <a:p>
          <a:endParaRPr lang="tr-TR"/>
        </a:p>
      </dgm:t>
    </dgm:pt>
    <dgm:pt modelId="{82B32611-884F-44F5-864D-53D992DE8CE2}" type="pres">
      <dgm:prSet presAssocID="{DE8687C8-1DD1-4BA2-BD1A-927554177298}" presName="Name0" presStyleCnt="0">
        <dgm:presLayoutVars>
          <dgm:chMax val="1"/>
          <dgm:dir/>
          <dgm:animLvl val="ctr"/>
          <dgm:resizeHandles val="exact"/>
        </dgm:presLayoutVars>
      </dgm:prSet>
      <dgm:spPr/>
      <dgm:t>
        <a:bodyPr/>
        <a:lstStyle/>
        <a:p>
          <a:endParaRPr lang="tr-TR"/>
        </a:p>
      </dgm:t>
    </dgm:pt>
    <dgm:pt modelId="{F33B80AE-B002-41FD-8AF1-144E69BD1F1D}" type="pres">
      <dgm:prSet presAssocID="{F32D6367-7F8C-4F97-83AF-1EBCBB987C87}" presName="centerShape" presStyleLbl="node0" presStyleIdx="0" presStyleCnt="1"/>
      <dgm:spPr/>
      <dgm:t>
        <a:bodyPr/>
        <a:lstStyle/>
        <a:p>
          <a:endParaRPr lang="tr-TR"/>
        </a:p>
      </dgm:t>
    </dgm:pt>
    <dgm:pt modelId="{251CC8C7-6276-4482-BDE7-5556055E9BD1}" type="pres">
      <dgm:prSet presAssocID="{D9D943EE-D84B-48CB-8E43-F80A48EDAEFA}" presName="parTrans" presStyleLbl="sibTrans2D1" presStyleIdx="0" presStyleCnt="7"/>
      <dgm:spPr/>
      <dgm:t>
        <a:bodyPr/>
        <a:lstStyle/>
        <a:p>
          <a:endParaRPr lang="tr-TR"/>
        </a:p>
      </dgm:t>
    </dgm:pt>
    <dgm:pt modelId="{24AD5D8A-C0E4-41C5-92CF-2FA8D789FC55}" type="pres">
      <dgm:prSet presAssocID="{D9D943EE-D84B-48CB-8E43-F80A48EDAEFA}" presName="connectorText" presStyleLbl="sibTrans2D1" presStyleIdx="0" presStyleCnt="7"/>
      <dgm:spPr/>
      <dgm:t>
        <a:bodyPr/>
        <a:lstStyle/>
        <a:p>
          <a:endParaRPr lang="tr-TR"/>
        </a:p>
      </dgm:t>
    </dgm:pt>
    <dgm:pt modelId="{AD3CF657-1625-4113-AA9F-EC633156D8EE}" type="pres">
      <dgm:prSet presAssocID="{3CCDE7BC-A97E-48AD-B26A-4BC47AD46F62}" presName="node" presStyleLbl="node1" presStyleIdx="0" presStyleCnt="7">
        <dgm:presLayoutVars>
          <dgm:bulletEnabled val="1"/>
        </dgm:presLayoutVars>
      </dgm:prSet>
      <dgm:spPr/>
      <dgm:t>
        <a:bodyPr/>
        <a:lstStyle/>
        <a:p>
          <a:endParaRPr lang="tr-TR"/>
        </a:p>
      </dgm:t>
    </dgm:pt>
    <dgm:pt modelId="{83B11470-F0CF-49D8-AD33-D6CFFEB28D1C}" type="pres">
      <dgm:prSet presAssocID="{6667B650-5810-40D5-B64B-069F61E2A3DE}" presName="parTrans" presStyleLbl="sibTrans2D1" presStyleIdx="1" presStyleCnt="7"/>
      <dgm:spPr/>
      <dgm:t>
        <a:bodyPr/>
        <a:lstStyle/>
        <a:p>
          <a:endParaRPr lang="tr-TR"/>
        </a:p>
      </dgm:t>
    </dgm:pt>
    <dgm:pt modelId="{C7569D4B-684D-45BF-B21F-F41002978D84}" type="pres">
      <dgm:prSet presAssocID="{6667B650-5810-40D5-B64B-069F61E2A3DE}" presName="connectorText" presStyleLbl="sibTrans2D1" presStyleIdx="1" presStyleCnt="7"/>
      <dgm:spPr/>
      <dgm:t>
        <a:bodyPr/>
        <a:lstStyle/>
        <a:p>
          <a:endParaRPr lang="tr-TR"/>
        </a:p>
      </dgm:t>
    </dgm:pt>
    <dgm:pt modelId="{23042DF4-F6D1-4453-9907-8D3F2C3F1154}" type="pres">
      <dgm:prSet presAssocID="{F1BA3A74-0021-449B-8CB4-E4EDF391B3A1}" presName="node" presStyleLbl="node1" presStyleIdx="1" presStyleCnt="7">
        <dgm:presLayoutVars>
          <dgm:bulletEnabled val="1"/>
        </dgm:presLayoutVars>
      </dgm:prSet>
      <dgm:spPr/>
      <dgm:t>
        <a:bodyPr/>
        <a:lstStyle/>
        <a:p>
          <a:endParaRPr lang="tr-TR"/>
        </a:p>
      </dgm:t>
    </dgm:pt>
    <dgm:pt modelId="{1C71A998-60C5-4277-A3DD-310329EA7C2A}" type="pres">
      <dgm:prSet presAssocID="{BA47FCBF-5A98-4A60-AD89-882B22C97CE5}" presName="parTrans" presStyleLbl="sibTrans2D1" presStyleIdx="2" presStyleCnt="7"/>
      <dgm:spPr/>
      <dgm:t>
        <a:bodyPr/>
        <a:lstStyle/>
        <a:p>
          <a:endParaRPr lang="tr-TR"/>
        </a:p>
      </dgm:t>
    </dgm:pt>
    <dgm:pt modelId="{87ECE1A9-8DEA-4931-B16E-6CFD75DD1C6A}" type="pres">
      <dgm:prSet presAssocID="{BA47FCBF-5A98-4A60-AD89-882B22C97CE5}" presName="connectorText" presStyleLbl="sibTrans2D1" presStyleIdx="2" presStyleCnt="7"/>
      <dgm:spPr/>
      <dgm:t>
        <a:bodyPr/>
        <a:lstStyle/>
        <a:p>
          <a:endParaRPr lang="tr-TR"/>
        </a:p>
      </dgm:t>
    </dgm:pt>
    <dgm:pt modelId="{C93EBE0E-2233-459E-A82C-5D25445F6E28}" type="pres">
      <dgm:prSet presAssocID="{213C2801-2A32-4122-8429-89075C9358AF}" presName="node" presStyleLbl="node1" presStyleIdx="2" presStyleCnt="7">
        <dgm:presLayoutVars>
          <dgm:bulletEnabled val="1"/>
        </dgm:presLayoutVars>
      </dgm:prSet>
      <dgm:spPr/>
      <dgm:t>
        <a:bodyPr/>
        <a:lstStyle/>
        <a:p>
          <a:endParaRPr lang="tr-TR"/>
        </a:p>
      </dgm:t>
    </dgm:pt>
    <dgm:pt modelId="{165DF00B-9FFF-4B4A-80EA-4879FA5AF792}" type="pres">
      <dgm:prSet presAssocID="{7FC991E9-099D-4B61-9BD1-D7537EC2509B}" presName="parTrans" presStyleLbl="sibTrans2D1" presStyleIdx="3" presStyleCnt="7"/>
      <dgm:spPr/>
      <dgm:t>
        <a:bodyPr/>
        <a:lstStyle/>
        <a:p>
          <a:endParaRPr lang="tr-TR"/>
        </a:p>
      </dgm:t>
    </dgm:pt>
    <dgm:pt modelId="{090BC383-E37E-44C3-A936-17965E05D0FE}" type="pres">
      <dgm:prSet presAssocID="{7FC991E9-099D-4B61-9BD1-D7537EC2509B}" presName="connectorText" presStyleLbl="sibTrans2D1" presStyleIdx="3" presStyleCnt="7"/>
      <dgm:spPr/>
      <dgm:t>
        <a:bodyPr/>
        <a:lstStyle/>
        <a:p>
          <a:endParaRPr lang="tr-TR"/>
        </a:p>
      </dgm:t>
    </dgm:pt>
    <dgm:pt modelId="{D7AE5DDC-E20B-466A-B4C4-5CEEF0BE4D75}" type="pres">
      <dgm:prSet presAssocID="{A4769BAF-AC46-4023-8918-B4577CB10F87}" presName="node" presStyleLbl="node1" presStyleIdx="3" presStyleCnt="7" custRadScaleRad="102154" custRadScaleInc="-10644">
        <dgm:presLayoutVars>
          <dgm:bulletEnabled val="1"/>
        </dgm:presLayoutVars>
      </dgm:prSet>
      <dgm:spPr/>
      <dgm:t>
        <a:bodyPr/>
        <a:lstStyle/>
        <a:p>
          <a:endParaRPr lang="tr-TR"/>
        </a:p>
      </dgm:t>
    </dgm:pt>
    <dgm:pt modelId="{DF864ED9-A303-493C-9202-34AD05D8A23F}" type="pres">
      <dgm:prSet presAssocID="{13EAB72E-6CCF-42D1-B222-7FF48403F187}" presName="parTrans" presStyleLbl="sibTrans2D1" presStyleIdx="4" presStyleCnt="7"/>
      <dgm:spPr/>
      <dgm:t>
        <a:bodyPr/>
        <a:lstStyle/>
        <a:p>
          <a:endParaRPr lang="tr-TR"/>
        </a:p>
      </dgm:t>
    </dgm:pt>
    <dgm:pt modelId="{636A7EF7-F74D-4C83-B509-2455F34C21E4}" type="pres">
      <dgm:prSet presAssocID="{13EAB72E-6CCF-42D1-B222-7FF48403F187}" presName="connectorText" presStyleLbl="sibTrans2D1" presStyleIdx="4" presStyleCnt="7"/>
      <dgm:spPr/>
      <dgm:t>
        <a:bodyPr/>
        <a:lstStyle/>
        <a:p>
          <a:endParaRPr lang="tr-TR"/>
        </a:p>
      </dgm:t>
    </dgm:pt>
    <dgm:pt modelId="{CA3AF29F-7556-4C51-83B1-E43352993FA3}" type="pres">
      <dgm:prSet presAssocID="{79249199-DB56-492C-8D73-93EF3E623D7A}" presName="node" presStyleLbl="node1" presStyleIdx="4" presStyleCnt="7" custScaleX="164854">
        <dgm:presLayoutVars>
          <dgm:bulletEnabled val="1"/>
        </dgm:presLayoutVars>
      </dgm:prSet>
      <dgm:spPr/>
      <dgm:t>
        <a:bodyPr/>
        <a:lstStyle/>
        <a:p>
          <a:endParaRPr lang="tr-TR"/>
        </a:p>
      </dgm:t>
    </dgm:pt>
    <dgm:pt modelId="{B3E62C66-353C-45B8-B06D-86A704F81402}" type="pres">
      <dgm:prSet presAssocID="{7BE1307A-5177-41CC-B64B-C5F992FBA1C1}" presName="parTrans" presStyleLbl="sibTrans2D1" presStyleIdx="5" presStyleCnt="7"/>
      <dgm:spPr/>
      <dgm:t>
        <a:bodyPr/>
        <a:lstStyle/>
        <a:p>
          <a:endParaRPr lang="tr-TR"/>
        </a:p>
      </dgm:t>
    </dgm:pt>
    <dgm:pt modelId="{060D18D6-F70D-43AB-9E53-688B6BE066E6}" type="pres">
      <dgm:prSet presAssocID="{7BE1307A-5177-41CC-B64B-C5F992FBA1C1}" presName="connectorText" presStyleLbl="sibTrans2D1" presStyleIdx="5" presStyleCnt="7"/>
      <dgm:spPr/>
      <dgm:t>
        <a:bodyPr/>
        <a:lstStyle/>
        <a:p>
          <a:endParaRPr lang="tr-TR"/>
        </a:p>
      </dgm:t>
    </dgm:pt>
    <dgm:pt modelId="{AB06FFCD-3F28-4CDB-A0BE-F4902B0E2D98}" type="pres">
      <dgm:prSet presAssocID="{6691E5E2-B525-46E7-A956-DE92CBCB8938}" presName="node" presStyleLbl="node1" presStyleIdx="5" presStyleCnt="7">
        <dgm:presLayoutVars>
          <dgm:bulletEnabled val="1"/>
        </dgm:presLayoutVars>
      </dgm:prSet>
      <dgm:spPr/>
      <dgm:t>
        <a:bodyPr/>
        <a:lstStyle/>
        <a:p>
          <a:endParaRPr lang="tr-TR"/>
        </a:p>
      </dgm:t>
    </dgm:pt>
    <dgm:pt modelId="{7488C76A-AD80-4E19-BD70-E030E64658A9}" type="pres">
      <dgm:prSet presAssocID="{27BA7371-0108-499B-90EE-CFEFA8566E69}" presName="parTrans" presStyleLbl="sibTrans2D1" presStyleIdx="6" presStyleCnt="7"/>
      <dgm:spPr/>
      <dgm:t>
        <a:bodyPr/>
        <a:lstStyle/>
        <a:p>
          <a:endParaRPr lang="tr-TR"/>
        </a:p>
      </dgm:t>
    </dgm:pt>
    <dgm:pt modelId="{CE973216-4FB2-4EA7-BA36-1D317A95F0F5}" type="pres">
      <dgm:prSet presAssocID="{27BA7371-0108-499B-90EE-CFEFA8566E69}" presName="connectorText" presStyleLbl="sibTrans2D1" presStyleIdx="6" presStyleCnt="7"/>
      <dgm:spPr/>
      <dgm:t>
        <a:bodyPr/>
        <a:lstStyle/>
        <a:p>
          <a:endParaRPr lang="tr-TR"/>
        </a:p>
      </dgm:t>
    </dgm:pt>
    <dgm:pt modelId="{00E66BCB-37F7-44FA-A9FD-64EDFD40AAFE}" type="pres">
      <dgm:prSet presAssocID="{A6475E45-8649-4DB2-8361-0D5FB7916F3A}" presName="node" presStyleLbl="node1" presStyleIdx="6" presStyleCnt="7">
        <dgm:presLayoutVars>
          <dgm:bulletEnabled val="1"/>
        </dgm:presLayoutVars>
      </dgm:prSet>
      <dgm:spPr/>
      <dgm:t>
        <a:bodyPr/>
        <a:lstStyle/>
        <a:p>
          <a:endParaRPr lang="tr-TR"/>
        </a:p>
      </dgm:t>
    </dgm:pt>
  </dgm:ptLst>
  <dgm:cxnLst>
    <dgm:cxn modelId="{014DF21A-485A-41D3-A833-AF8D4078828D}" srcId="{F32D6367-7F8C-4F97-83AF-1EBCBB987C87}" destId="{A4769BAF-AC46-4023-8918-B4577CB10F87}" srcOrd="3" destOrd="0" parTransId="{7FC991E9-099D-4B61-9BD1-D7537EC2509B}" sibTransId="{7AA7F7B4-F653-46AB-B4E7-D352A11615CA}"/>
    <dgm:cxn modelId="{0270738E-DD17-4C07-9BF2-A6C86DE98614}" srcId="{DE8687C8-1DD1-4BA2-BD1A-927554177298}" destId="{F32D6367-7F8C-4F97-83AF-1EBCBB987C87}" srcOrd="0" destOrd="0" parTransId="{71B8F98F-3609-47D0-848B-526C55045600}" sibTransId="{18DBDC3C-8EE6-4B27-962D-3A3CDEF18455}"/>
    <dgm:cxn modelId="{DFF73AEE-D57F-4F6F-87A7-9C9DDFA875A0}" type="presOf" srcId="{7BE1307A-5177-41CC-B64B-C5F992FBA1C1}" destId="{060D18D6-F70D-43AB-9E53-688B6BE066E6}" srcOrd="1" destOrd="0" presId="urn:microsoft.com/office/officeart/2005/8/layout/radial5"/>
    <dgm:cxn modelId="{E5CD8B9B-01AC-420D-A95F-E583E141B2D3}" type="presOf" srcId="{BA47FCBF-5A98-4A60-AD89-882B22C97CE5}" destId="{87ECE1A9-8DEA-4931-B16E-6CFD75DD1C6A}" srcOrd="1" destOrd="0" presId="urn:microsoft.com/office/officeart/2005/8/layout/radial5"/>
    <dgm:cxn modelId="{A71C82C8-966E-4835-AEB5-1C62A5F8072F}" type="presOf" srcId="{27BA7371-0108-499B-90EE-CFEFA8566E69}" destId="{7488C76A-AD80-4E19-BD70-E030E64658A9}" srcOrd="0" destOrd="0" presId="urn:microsoft.com/office/officeart/2005/8/layout/radial5"/>
    <dgm:cxn modelId="{93301F62-5FD9-43BD-BC33-B581206D931F}" type="presOf" srcId="{D9D943EE-D84B-48CB-8E43-F80A48EDAEFA}" destId="{24AD5D8A-C0E4-41C5-92CF-2FA8D789FC55}" srcOrd="1" destOrd="0" presId="urn:microsoft.com/office/officeart/2005/8/layout/radial5"/>
    <dgm:cxn modelId="{1C513FD4-4BC4-476F-83CE-3487B60EC1E2}" type="presOf" srcId="{213C2801-2A32-4122-8429-89075C9358AF}" destId="{C93EBE0E-2233-459E-A82C-5D25445F6E28}" srcOrd="0" destOrd="0" presId="urn:microsoft.com/office/officeart/2005/8/layout/radial5"/>
    <dgm:cxn modelId="{5EFB2269-05A1-409B-96F8-2C4E5F85A1BC}" srcId="{F32D6367-7F8C-4F97-83AF-1EBCBB987C87}" destId="{213C2801-2A32-4122-8429-89075C9358AF}" srcOrd="2" destOrd="0" parTransId="{BA47FCBF-5A98-4A60-AD89-882B22C97CE5}" sibTransId="{8FEFEE10-C165-4B37-B9E9-EC8BA39ADC69}"/>
    <dgm:cxn modelId="{44300306-8231-401F-ACB6-7A61992E1899}" type="presOf" srcId="{BA47FCBF-5A98-4A60-AD89-882B22C97CE5}" destId="{1C71A998-60C5-4277-A3DD-310329EA7C2A}" srcOrd="0" destOrd="0" presId="urn:microsoft.com/office/officeart/2005/8/layout/radial5"/>
    <dgm:cxn modelId="{82EDAC09-F76E-4108-9E04-16032D51DF9F}" srcId="{F32D6367-7F8C-4F97-83AF-1EBCBB987C87}" destId="{6691E5E2-B525-46E7-A956-DE92CBCB8938}" srcOrd="5" destOrd="0" parTransId="{7BE1307A-5177-41CC-B64B-C5F992FBA1C1}" sibTransId="{8E9A97A7-C2BE-46AE-8C66-46D7D4358386}"/>
    <dgm:cxn modelId="{3AB7E83F-6043-4CC6-B78A-1DE721FFEC22}" srcId="{F32D6367-7F8C-4F97-83AF-1EBCBB987C87}" destId="{A6475E45-8649-4DB2-8361-0D5FB7916F3A}" srcOrd="6" destOrd="0" parTransId="{27BA7371-0108-499B-90EE-CFEFA8566E69}" sibTransId="{FC2C556F-CF86-4F20-92E2-3840B092B945}"/>
    <dgm:cxn modelId="{6CDB8FF3-4235-49F0-ABED-81AF96843B37}" type="presOf" srcId="{F1BA3A74-0021-449B-8CB4-E4EDF391B3A1}" destId="{23042DF4-F6D1-4453-9907-8D3F2C3F1154}" srcOrd="0" destOrd="0" presId="urn:microsoft.com/office/officeart/2005/8/layout/radial5"/>
    <dgm:cxn modelId="{BC4D9B3B-4537-46EC-9A6E-449AA7FF8A62}" type="presOf" srcId="{6691E5E2-B525-46E7-A956-DE92CBCB8938}" destId="{AB06FFCD-3F28-4CDB-A0BE-F4902B0E2D98}" srcOrd="0" destOrd="0" presId="urn:microsoft.com/office/officeart/2005/8/layout/radial5"/>
    <dgm:cxn modelId="{3B80DD4D-451F-4E20-973F-DB2286125CAA}" type="presOf" srcId="{7FC991E9-099D-4B61-9BD1-D7537EC2509B}" destId="{165DF00B-9FFF-4B4A-80EA-4879FA5AF792}" srcOrd="0" destOrd="0" presId="urn:microsoft.com/office/officeart/2005/8/layout/radial5"/>
    <dgm:cxn modelId="{EF53038D-01CE-48A6-8327-96E96B77C0AF}" type="presOf" srcId="{7BE1307A-5177-41CC-B64B-C5F992FBA1C1}" destId="{B3E62C66-353C-45B8-B06D-86A704F81402}" srcOrd="0" destOrd="0" presId="urn:microsoft.com/office/officeart/2005/8/layout/radial5"/>
    <dgm:cxn modelId="{B71FACB8-4547-4EB0-A201-36C525234696}" type="presOf" srcId="{27BA7371-0108-499B-90EE-CFEFA8566E69}" destId="{CE973216-4FB2-4EA7-BA36-1D317A95F0F5}" srcOrd="1" destOrd="0" presId="urn:microsoft.com/office/officeart/2005/8/layout/radial5"/>
    <dgm:cxn modelId="{F554AE6B-2C89-4641-ACA3-EAB6491B6F66}" type="presOf" srcId="{7FC991E9-099D-4B61-9BD1-D7537EC2509B}" destId="{090BC383-E37E-44C3-A936-17965E05D0FE}" srcOrd="1" destOrd="0" presId="urn:microsoft.com/office/officeart/2005/8/layout/radial5"/>
    <dgm:cxn modelId="{00AA13CD-6F7B-4833-911F-3ADE17775096}" type="presOf" srcId="{DE8687C8-1DD1-4BA2-BD1A-927554177298}" destId="{82B32611-884F-44F5-864D-53D992DE8CE2}" srcOrd="0" destOrd="0" presId="urn:microsoft.com/office/officeart/2005/8/layout/radial5"/>
    <dgm:cxn modelId="{DAF396F1-798A-4FEA-AA2E-6B56C1D6CE91}" type="presOf" srcId="{F32D6367-7F8C-4F97-83AF-1EBCBB987C87}" destId="{F33B80AE-B002-41FD-8AF1-144E69BD1F1D}" srcOrd="0" destOrd="0" presId="urn:microsoft.com/office/officeart/2005/8/layout/radial5"/>
    <dgm:cxn modelId="{B909C03A-1CDB-4241-8C2B-B43E7FF0DF61}" type="presOf" srcId="{13EAB72E-6CCF-42D1-B222-7FF48403F187}" destId="{DF864ED9-A303-493C-9202-34AD05D8A23F}" srcOrd="0" destOrd="0" presId="urn:microsoft.com/office/officeart/2005/8/layout/radial5"/>
    <dgm:cxn modelId="{2D031592-625D-4071-8D20-A516F5D935CD}" type="presOf" srcId="{6667B650-5810-40D5-B64B-069F61E2A3DE}" destId="{83B11470-F0CF-49D8-AD33-D6CFFEB28D1C}" srcOrd="0" destOrd="0" presId="urn:microsoft.com/office/officeart/2005/8/layout/radial5"/>
    <dgm:cxn modelId="{155057F6-C519-4C85-8337-6F79555A6B06}" srcId="{F32D6367-7F8C-4F97-83AF-1EBCBB987C87}" destId="{79249199-DB56-492C-8D73-93EF3E623D7A}" srcOrd="4" destOrd="0" parTransId="{13EAB72E-6CCF-42D1-B222-7FF48403F187}" sibTransId="{86A920FA-7BC6-4C90-AC72-9B64E46E6138}"/>
    <dgm:cxn modelId="{AA6C9F8C-BFC4-43EE-A2D4-7895ACD5B79F}" type="presOf" srcId="{A6475E45-8649-4DB2-8361-0D5FB7916F3A}" destId="{00E66BCB-37F7-44FA-A9FD-64EDFD40AAFE}" srcOrd="0" destOrd="0" presId="urn:microsoft.com/office/officeart/2005/8/layout/radial5"/>
    <dgm:cxn modelId="{078E518A-A72C-4084-8C85-2A2737411159}" srcId="{F32D6367-7F8C-4F97-83AF-1EBCBB987C87}" destId="{F1BA3A74-0021-449B-8CB4-E4EDF391B3A1}" srcOrd="1" destOrd="0" parTransId="{6667B650-5810-40D5-B64B-069F61E2A3DE}" sibTransId="{C808D2A3-B8E9-4B70-8D5B-F54C550BAAA2}"/>
    <dgm:cxn modelId="{AF85AB2C-3697-4DFA-9FA9-08D2CF37B0ED}" type="presOf" srcId="{3CCDE7BC-A97E-48AD-B26A-4BC47AD46F62}" destId="{AD3CF657-1625-4113-AA9F-EC633156D8EE}" srcOrd="0" destOrd="0" presId="urn:microsoft.com/office/officeart/2005/8/layout/radial5"/>
    <dgm:cxn modelId="{679AF537-0578-4A76-9803-AD1C541EF3C7}" type="presOf" srcId="{A4769BAF-AC46-4023-8918-B4577CB10F87}" destId="{D7AE5DDC-E20B-466A-B4C4-5CEEF0BE4D75}" srcOrd="0" destOrd="0" presId="urn:microsoft.com/office/officeart/2005/8/layout/radial5"/>
    <dgm:cxn modelId="{E42B649A-EFA4-47F7-8299-0853052185D3}" srcId="{F32D6367-7F8C-4F97-83AF-1EBCBB987C87}" destId="{3CCDE7BC-A97E-48AD-B26A-4BC47AD46F62}" srcOrd="0" destOrd="0" parTransId="{D9D943EE-D84B-48CB-8E43-F80A48EDAEFA}" sibTransId="{827CE83C-3F7B-4AA3-B43F-4ED49CAAB74E}"/>
    <dgm:cxn modelId="{EF2B13A3-3334-4B10-9020-C1DFFAD6D352}" type="presOf" srcId="{79249199-DB56-492C-8D73-93EF3E623D7A}" destId="{CA3AF29F-7556-4C51-83B1-E43352993FA3}" srcOrd="0" destOrd="0" presId="urn:microsoft.com/office/officeart/2005/8/layout/radial5"/>
    <dgm:cxn modelId="{DA8A275F-748C-4241-9F06-A6496D560B62}" type="presOf" srcId="{6667B650-5810-40D5-B64B-069F61E2A3DE}" destId="{C7569D4B-684D-45BF-B21F-F41002978D84}" srcOrd="1" destOrd="0" presId="urn:microsoft.com/office/officeart/2005/8/layout/radial5"/>
    <dgm:cxn modelId="{989B7CDB-E243-4A84-825A-5204AFDB3D30}" type="presOf" srcId="{13EAB72E-6CCF-42D1-B222-7FF48403F187}" destId="{636A7EF7-F74D-4C83-B509-2455F34C21E4}" srcOrd="1" destOrd="0" presId="urn:microsoft.com/office/officeart/2005/8/layout/radial5"/>
    <dgm:cxn modelId="{3338EAE2-AD9C-4DB4-B6B4-84AA0203CB0F}" type="presOf" srcId="{D9D943EE-D84B-48CB-8E43-F80A48EDAEFA}" destId="{251CC8C7-6276-4482-BDE7-5556055E9BD1}" srcOrd="0" destOrd="0" presId="urn:microsoft.com/office/officeart/2005/8/layout/radial5"/>
    <dgm:cxn modelId="{02DA91C0-EB39-4863-AAA4-0B6906628D10}" type="presParOf" srcId="{82B32611-884F-44F5-864D-53D992DE8CE2}" destId="{F33B80AE-B002-41FD-8AF1-144E69BD1F1D}" srcOrd="0" destOrd="0" presId="urn:microsoft.com/office/officeart/2005/8/layout/radial5"/>
    <dgm:cxn modelId="{D14A90D4-D66B-42BF-A53F-7A6875E65977}" type="presParOf" srcId="{82B32611-884F-44F5-864D-53D992DE8CE2}" destId="{251CC8C7-6276-4482-BDE7-5556055E9BD1}" srcOrd="1" destOrd="0" presId="urn:microsoft.com/office/officeart/2005/8/layout/radial5"/>
    <dgm:cxn modelId="{0644E4CA-0073-4E7F-A656-89057F02C226}" type="presParOf" srcId="{251CC8C7-6276-4482-BDE7-5556055E9BD1}" destId="{24AD5D8A-C0E4-41C5-92CF-2FA8D789FC55}" srcOrd="0" destOrd="0" presId="urn:microsoft.com/office/officeart/2005/8/layout/radial5"/>
    <dgm:cxn modelId="{1BE8D7DB-09C6-4A40-AD8F-9CB649F32FDA}" type="presParOf" srcId="{82B32611-884F-44F5-864D-53D992DE8CE2}" destId="{AD3CF657-1625-4113-AA9F-EC633156D8EE}" srcOrd="2" destOrd="0" presId="urn:microsoft.com/office/officeart/2005/8/layout/radial5"/>
    <dgm:cxn modelId="{668B0636-AE89-4F26-9C9D-553D2D6BC888}" type="presParOf" srcId="{82B32611-884F-44F5-864D-53D992DE8CE2}" destId="{83B11470-F0CF-49D8-AD33-D6CFFEB28D1C}" srcOrd="3" destOrd="0" presId="urn:microsoft.com/office/officeart/2005/8/layout/radial5"/>
    <dgm:cxn modelId="{4B392F6E-0488-4FCB-99BC-B8DA355C3D2F}" type="presParOf" srcId="{83B11470-F0CF-49D8-AD33-D6CFFEB28D1C}" destId="{C7569D4B-684D-45BF-B21F-F41002978D84}" srcOrd="0" destOrd="0" presId="urn:microsoft.com/office/officeart/2005/8/layout/radial5"/>
    <dgm:cxn modelId="{68FD4DD6-E6D4-49FF-AF8D-329DEA8C57EB}" type="presParOf" srcId="{82B32611-884F-44F5-864D-53D992DE8CE2}" destId="{23042DF4-F6D1-4453-9907-8D3F2C3F1154}" srcOrd="4" destOrd="0" presId="urn:microsoft.com/office/officeart/2005/8/layout/radial5"/>
    <dgm:cxn modelId="{E09781F3-23C6-4103-98E1-099576A196EC}" type="presParOf" srcId="{82B32611-884F-44F5-864D-53D992DE8CE2}" destId="{1C71A998-60C5-4277-A3DD-310329EA7C2A}" srcOrd="5" destOrd="0" presId="urn:microsoft.com/office/officeart/2005/8/layout/radial5"/>
    <dgm:cxn modelId="{3230A6F5-69D0-4D5D-A761-1BC0A9694A71}" type="presParOf" srcId="{1C71A998-60C5-4277-A3DD-310329EA7C2A}" destId="{87ECE1A9-8DEA-4931-B16E-6CFD75DD1C6A}" srcOrd="0" destOrd="0" presId="urn:microsoft.com/office/officeart/2005/8/layout/radial5"/>
    <dgm:cxn modelId="{96DDE7F1-29AE-47E1-B3DB-1072A06FFFDC}" type="presParOf" srcId="{82B32611-884F-44F5-864D-53D992DE8CE2}" destId="{C93EBE0E-2233-459E-A82C-5D25445F6E28}" srcOrd="6" destOrd="0" presId="urn:microsoft.com/office/officeart/2005/8/layout/radial5"/>
    <dgm:cxn modelId="{C30F9856-703E-4B53-96EB-C777A5480E7F}" type="presParOf" srcId="{82B32611-884F-44F5-864D-53D992DE8CE2}" destId="{165DF00B-9FFF-4B4A-80EA-4879FA5AF792}" srcOrd="7" destOrd="0" presId="urn:microsoft.com/office/officeart/2005/8/layout/radial5"/>
    <dgm:cxn modelId="{0A06EE49-C577-40BB-A545-5D8F833A0373}" type="presParOf" srcId="{165DF00B-9FFF-4B4A-80EA-4879FA5AF792}" destId="{090BC383-E37E-44C3-A936-17965E05D0FE}" srcOrd="0" destOrd="0" presId="urn:microsoft.com/office/officeart/2005/8/layout/radial5"/>
    <dgm:cxn modelId="{7FF6EB74-72FE-493F-8BD1-EDA0029B3831}" type="presParOf" srcId="{82B32611-884F-44F5-864D-53D992DE8CE2}" destId="{D7AE5DDC-E20B-466A-B4C4-5CEEF0BE4D75}" srcOrd="8" destOrd="0" presId="urn:microsoft.com/office/officeart/2005/8/layout/radial5"/>
    <dgm:cxn modelId="{462D0534-C540-475F-A6D3-9B8E9F35832B}" type="presParOf" srcId="{82B32611-884F-44F5-864D-53D992DE8CE2}" destId="{DF864ED9-A303-493C-9202-34AD05D8A23F}" srcOrd="9" destOrd="0" presId="urn:microsoft.com/office/officeart/2005/8/layout/radial5"/>
    <dgm:cxn modelId="{6A942D1F-0D77-45D2-91B9-C858578B4F1E}" type="presParOf" srcId="{DF864ED9-A303-493C-9202-34AD05D8A23F}" destId="{636A7EF7-F74D-4C83-B509-2455F34C21E4}" srcOrd="0" destOrd="0" presId="urn:microsoft.com/office/officeart/2005/8/layout/radial5"/>
    <dgm:cxn modelId="{78BFEACE-5639-45F4-914F-4CFCD9C3CEAB}" type="presParOf" srcId="{82B32611-884F-44F5-864D-53D992DE8CE2}" destId="{CA3AF29F-7556-4C51-83B1-E43352993FA3}" srcOrd="10" destOrd="0" presId="urn:microsoft.com/office/officeart/2005/8/layout/radial5"/>
    <dgm:cxn modelId="{9A66E5A4-9D85-472A-A935-E05E6EAA9AAC}" type="presParOf" srcId="{82B32611-884F-44F5-864D-53D992DE8CE2}" destId="{B3E62C66-353C-45B8-B06D-86A704F81402}" srcOrd="11" destOrd="0" presId="urn:microsoft.com/office/officeart/2005/8/layout/radial5"/>
    <dgm:cxn modelId="{47FC1272-A817-4645-9848-3ACDFD2A3EE8}" type="presParOf" srcId="{B3E62C66-353C-45B8-B06D-86A704F81402}" destId="{060D18D6-F70D-43AB-9E53-688B6BE066E6}" srcOrd="0" destOrd="0" presId="urn:microsoft.com/office/officeart/2005/8/layout/radial5"/>
    <dgm:cxn modelId="{24968D47-F496-4579-8A0A-8CD1D6407A01}" type="presParOf" srcId="{82B32611-884F-44F5-864D-53D992DE8CE2}" destId="{AB06FFCD-3F28-4CDB-A0BE-F4902B0E2D98}" srcOrd="12" destOrd="0" presId="urn:microsoft.com/office/officeart/2005/8/layout/radial5"/>
    <dgm:cxn modelId="{E3ACD3FE-3DB7-411C-B3B7-64D1CA03064F}" type="presParOf" srcId="{82B32611-884F-44F5-864D-53D992DE8CE2}" destId="{7488C76A-AD80-4E19-BD70-E030E64658A9}" srcOrd="13" destOrd="0" presId="urn:microsoft.com/office/officeart/2005/8/layout/radial5"/>
    <dgm:cxn modelId="{684B07BA-857B-4222-9C8A-4305EA09927B}" type="presParOf" srcId="{7488C76A-AD80-4E19-BD70-E030E64658A9}" destId="{CE973216-4FB2-4EA7-BA36-1D317A95F0F5}" srcOrd="0" destOrd="0" presId="urn:microsoft.com/office/officeart/2005/8/layout/radial5"/>
    <dgm:cxn modelId="{DB2D71F3-773E-4E04-801A-548BEE4D254B}" type="presParOf" srcId="{82B32611-884F-44F5-864D-53D992DE8CE2}" destId="{00E66BCB-37F7-44FA-A9FD-64EDFD40AAFE}"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B80AE-B002-41FD-8AF1-144E69BD1F1D}">
      <dsp:nvSpPr>
        <dsp:cNvPr id="0" name=""/>
        <dsp:cNvSpPr/>
      </dsp:nvSpPr>
      <dsp:spPr>
        <a:xfrm>
          <a:off x="3474895" y="2486386"/>
          <a:ext cx="1907192" cy="19071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t>eTwinning</a:t>
          </a:r>
        </a:p>
        <a:p>
          <a:pPr lvl="0" algn="ctr" defTabSz="1066800">
            <a:lnSpc>
              <a:spcPct val="90000"/>
            </a:lnSpc>
            <a:spcBef>
              <a:spcPct val="0"/>
            </a:spcBef>
            <a:spcAft>
              <a:spcPct val="35000"/>
            </a:spcAft>
          </a:pPr>
          <a:r>
            <a:rPr lang="tr-TR" sz="2400" kern="1200" dirty="0" smtClean="0"/>
            <a:t>Masaüstü</a:t>
          </a:r>
          <a:endParaRPr lang="tr-TR" sz="2400" kern="1200" dirty="0"/>
        </a:p>
      </dsp:txBody>
      <dsp:txXfrm>
        <a:off x="3754197" y="2765688"/>
        <a:ext cx="1348588" cy="1348588"/>
      </dsp:txXfrm>
    </dsp:sp>
    <dsp:sp modelId="{251CC8C7-6276-4482-BDE7-5556055E9BD1}">
      <dsp:nvSpPr>
        <dsp:cNvPr id="0" name=""/>
        <dsp:cNvSpPr/>
      </dsp:nvSpPr>
      <dsp:spPr>
        <a:xfrm rot="16200000">
          <a:off x="4225651" y="1790927"/>
          <a:ext cx="405681" cy="648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a:off x="4286503" y="1981468"/>
        <a:ext cx="283977" cy="389067"/>
      </dsp:txXfrm>
    </dsp:sp>
    <dsp:sp modelId="{AD3CF657-1625-4113-AA9F-EC633156D8EE}">
      <dsp:nvSpPr>
        <dsp:cNvPr id="0" name=""/>
        <dsp:cNvSpPr/>
      </dsp:nvSpPr>
      <dsp:spPr>
        <a:xfrm>
          <a:off x="3570255" y="4476"/>
          <a:ext cx="1716473" cy="17164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t>Ana Sayfa</a:t>
          </a:r>
          <a:endParaRPr lang="tr-TR" sz="1700" kern="1200" dirty="0"/>
        </a:p>
      </dsp:txBody>
      <dsp:txXfrm>
        <a:off x="3821627" y="255848"/>
        <a:ext cx="1213729" cy="1213729"/>
      </dsp:txXfrm>
    </dsp:sp>
    <dsp:sp modelId="{83B11470-F0CF-49D8-AD33-D6CFFEB28D1C}">
      <dsp:nvSpPr>
        <dsp:cNvPr id="0" name=""/>
        <dsp:cNvSpPr/>
      </dsp:nvSpPr>
      <dsp:spPr>
        <a:xfrm rot="19285714">
          <a:off x="5261447" y="2289740"/>
          <a:ext cx="405681" cy="648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a:off x="5274723" y="2457370"/>
        <a:ext cx="283977" cy="389067"/>
      </dsp:txXfrm>
    </dsp:sp>
    <dsp:sp modelId="{23042DF4-F6D1-4453-9907-8D3F2C3F1154}">
      <dsp:nvSpPr>
        <dsp:cNvPr id="0" name=""/>
        <dsp:cNvSpPr/>
      </dsp:nvSpPr>
      <dsp:spPr>
        <a:xfrm>
          <a:off x="5585245" y="974845"/>
          <a:ext cx="1716473" cy="17164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t>Yardım Masası</a:t>
          </a:r>
          <a:endParaRPr lang="tr-TR" sz="1700" kern="1200" dirty="0"/>
        </a:p>
      </dsp:txBody>
      <dsp:txXfrm>
        <a:off x="5836617" y="1226217"/>
        <a:ext cx="1213729" cy="1213729"/>
      </dsp:txXfrm>
    </dsp:sp>
    <dsp:sp modelId="{1C71A998-60C5-4277-A3DD-310329EA7C2A}">
      <dsp:nvSpPr>
        <dsp:cNvPr id="0" name=""/>
        <dsp:cNvSpPr/>
      </dsp:nvSpPr>
      <dsp:spPr>
        <a:xfrm rot="771429">
          <a:off x="5517267" y="3410563"/>
          <a:ext cx="405681" cy="648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a:off x="5518793" y="3526711"/>
        <a:ext cx="283977" cy="389067"/>
      </dsp:txXfrm>
    </dsp:sp>
    <dsp:sp modelId="{C93EBE0E-2233-459E-A82C-5D25445F6E28}">
      <dsp:nvSpPr>
        <dsp:cNvPr id="0" name=""/>
        <dsp:cNvSpPr/>
      </dsp:nvSpPr>
      <dsp:spPr>
        <a:xfrm>
          <a:off x="6082907" y="3155242"/>
          <a:ext cx="1716473" cy="17164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t>Kaynaklar</a:t>
          </a:r>
          <a:endParaRPr lang="tr-TR" sz="1700" kern="1200" dirty="0"/>
        </a:p>
      </dsp:txBody>
      <dsp:txXfrm>
        <a:off x="6334279" y="3406614"/>
        <a:ext cx="1213729" cy="1213729"/>
      </dsp:txXfrm>
    </dsp:sp>
    <dsp:sp modelId="{165DF00B-9FFF-4B4A-80EA-4879FA5AF792}">
      <dsp:nvSpPr>
        <dsp:cNvPr id="0" name=""/>
        <dsp:cNvSpPr/>
      </dsp:nvSpPr>
      <dsp:spPr>
        <a:xfrm rot="3692921">
          <a:off x="4854933" y="4304255"/>
          <a:ext cx="435104" cy="648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a:off x="4889105" y="4376561"/>
        <a:ext cx="304573" cy="389067"/>
      </dsp:txXfrm>
    </dsp:sp>
    <dsp:sp modelId="{D7AE5DDC-E20B-466A-B4C4-5CEEF0BE4D75}">
      <dsp:nvSpPr>
        <dsp:cNvPr id="0" name=""/>
        <dsp:cNvSpPr/>
      </dsp:nvSpPr>
      <dsp:spPr>
        <a:xfrm>
          <a:off x="4824544" y="4896548"/>
          <a:ext cx="1716473" cy="17164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t>Öğretmenler Odası</a:t>
          </a:r>
          <a:endParaRPr lang="tr-TR" sz="1700" kern="1200" dirty="0"/>
        </a:p>
      </dsp:txBody>
      <dsp:txXfrm>
        <a:off x="5075916" y="5147920"/>
        <a:ext cx="1213729" cy="1213729"/>
      </dsp:txXfrm>
    </dsp:sp>
    <dsp:sp modelId="{DF864ED9-A303-493C-9202-34AD05D8A23F}">
      <dsp:nvSpPr>
        <dsp:cNvPr id="0" name=""/>
        <dsp:cNvSpPr/>
      </dsp:nvSpPr>
      <dsp:spPr>
        <a:xfrm rot="6942857">
          <a:off x="3677508" y="4284871"/>
          <a:ext cx="375938" cy="648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rot="10800000">
        <a:off x="3758365" y="4363754"/>
        <a:ext cx="263157" cy="389067"/>
      </dsp:txXfrm>
    </dsp:sp>
    <dsp:sp modelId="{CA3AF29F-7556-4C51-83B1-E43352993FA3}">
      <dsp:nvSpPr>
        <dsp:cNvPr id="0" name=""/>
        <dsp:cNvSpPr/>
      </dsp:nvSpPr>
      <dsp:spPr>
        <a:xfrm>
          <a:off x="1895419" y="4903786"/>
          <a:ext cx="2829674" cy="17164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err="1" smtClean="0"/>
            <a:t>eTwinciler</a:t>
          </a:r>
          <a:r>
            <a:rPr lang="tr-TR" sz="1700" kern="1200" dirty="0" smtClean="0"/>
            <a:t> Bul</a:t>
          </a:r>
          <a:endParaRPr lang="tr-TR" sz="1700" kern="1200" dirty="0"/>
        </a:p>
      </dsp:txBody>
      <dsp:txXfrm>
        <a:off x="2309815" y="5155158"/>
        <a:ext cx="2000882" cy="1213729"/>
      </dsp:txXfrm>
    </dsp:sp>
    <dsp:sp modelId="{B3E62C66-353C-45B8-B06D-86A704F81402}">
      <dsp:nvSpPr>
        <dsp:cNvPr id="0" name=""/>
        <dsp:cNvSpPr/>
      </dsp:nvSpPr>
      <dsp:spPr>
        <a:xfrm rot="10028571">
          <a:off x="2934034" y="3410563"/>
          <a:ext cx="405681" cy="648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rot="10800000">
        <a:off x="3054212" y="3526711"/>
        <a:ext cx="283977" cy="389067"/>
      </dsp:txXfrm>
    </dsp:sp>
    <dsp:sp modelId="{AB06FFCD-3F28-4CDB-A0BE-F4902B0E2D98}">
      <dsp:nvSpPr>
        <dsp:cNvPr id="0" name=""/>
        <dsp:cNvSpPr/>
      </dsp:nvSpPr>
      <dsp:spPr>
        <a:xfrm>
          <a:off x="1057603" y="3155242"/>
          <a:ext cx="1716473" cy="17164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t>Projeler</a:t>
          </a:r>
          <a:endParaRPr lang="tr-TR" sz="1700" kern="1200" dirty="0"/>
        </a:p>
      </dsp:txBody>
      <dsp:txXfrm>
        <a:off x="1308975" y="3406614"/>
        <a:ext cx="1213729" cy="1213729"/>
      </dsp:txXfrm>
    </dsp:sp>
    <dsp:sp modelId="{7488C76A-AD80-4E19-BD70-E030E64658A9}">
      <dsp:nvSpPr>
        <dsp:cNvPr id="0" name=""/>
        <dsp:cNvSpPr/>
      </dsp:nvSpPr>
      <dsp:spPr>
        <a:xfrm rot="13114286">
          <a:off x="3189855" y="2289740"/>
          <a:ext cx="405681" cy="648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rot="10800000">
        <a:off x="3298283" y="2457370"/>
        <a:ext cx="283977" cy="389067"/>
      </dsp:txXfrm>
    </dsp:sp>
    <dsp:sp modelId="{00E66BCB-37F7-44FA-A9FD-64EDFD40AAFE}">
      <dsp:nvSpPr>
        <dsp:cNvPr id="0" name=""/>
        <dsp:cNvSpPr/>
      </dsp:nvSpPr>
      <dsp:spPr>
        <a:xfrm>
          <a:off x="1555264" y="974845"/>
          <a:ext cx="1716473" cy="17164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t>Profil</a:t>
          </a:r>
          <a:endParaRPr lang="tr-TR" sz="1700" kern="1200" dirty="0"/>
        </a:p>
      </dsp:txBody>
      <dsp:txXfrm>
        <a:off x="1806636" y="1226217"/>
        <a:ext cx="1213729" cy="121372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534523-ABAE-4243-B62E-1F77806DE246}" type="datetimeFigureOut">
              <a:rPr lang="tr-TR" smtClean="0"/>
              <a:t>10.02.2014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23D4E6-4700-4105-908B-582D7563437D}" type="slidenum">
              <a:rPr lang="tr-TR" smtClean="0"/>
              <a:t>‹#›</a:t>
            </a:fld>
            <a:endParaRPr lang="tr-TR"/>
          </a:p>
        </p:txBody>
      </p:sp>
    </p:spTree>
    <p:extLst>
      <p:ext uri="{BB962C8B-B14F-4D97-AF65-F5344CB8AC3E}">
        <p14:creationId xmlns:p14="http://schemas.microsoft.com/office/powerpoint/2010/main" val="553644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1234059-896B-4BED-80C6-8966C143C0EF}" type="datetimeFigureOut">
              <a:rPr lang="tr-TR" smtClean="0"/>
              <a:t>10.02.2014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8CD95C-2BB5-4935-B583-F290EAEB3AE4}" type="slidenum">
              <a:rPr lang="tr-TR" smtClean="0"/>
              <a:t>‹#›</a:t>
            </a:fld>
            <a:endParaRPr lang="tr-TR"/>
          </a:p>
        </p:txBody>
      </p:sp>
    </p:spTree>
    <p:extLst>
      <p:ext uri="{BB962C8B-B14F-4D97-AF65-F5344CB8AC3E}">
        <p14:creationId xmlns:p14="http://schemas.microsoft.com/office/powerpoint/2010/main" val="1360357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1234059-896B-4BED-80C6-8966C143C0EF}" type="datetimeFigureOut">
              <a:rPr lang="tr-TR" smtClean="0"/>
              <a:t>10.02.2014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8CD95C-2BB5-4935-B583-F290EAEB3AE4}" type="slidenum">
              <a:rPr lang="tr-TR" smtClean="0"/>
              <a:t>‹#›</a:t>
            </a:fld>
            <a:endParaRPr lang="tr-TR"/>
          </a:p>
        </p:txBody>
      </p:sp>
    </p:spTree>
    <p:extLst>
      <p:ext uri="{BB962C8B-B14F-4D97-AF65-F5344CB8AC3E}">
        <p14:creationId xmlns:p14="http://schemas.microsoft.com/office/powerpoint/2010/main" val="95958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1234059-896B-4BED-80C6-8966C143C0EF}" type="datetimeFigureOut">
              <a:rPr lang="tr-TR" smtClean="0"/>
              <a:t>10.02.2014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8CD95C-2BB5-4935-B583-F290EAEB3AE4}" type="slidenum">
              <a:rPr lang="tr-TR" smtClean="0"/>
              <a:t>‹#›</a:t>
            </a:fld>
            <a:endParaRPr lang="tr-TR"/>
          </a:p>
        </p:txBody>
      </p:sp>
    </p:spTree>
    <p:extLst>
      <p:ext uri="{BB962C8B-B14F-4D97-AF65-F5344CB8AC3E}">
        <p14:creationId xmlns:p14="http://schemas.microsoft.com/office/powerpoint/2010/main" val="279433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1234059-896B-4BED-80C6-8966C143C0EF}" type="datetimeFigureOut">
              <a:rPr lang="tr-TR" smtClean="0"/>
              <a:t>10.02.2014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8CD95C-2BB5-4935-B583-F290EAEB3AE4}" type="slidenum">
              <a:rPr lang="tr-TR" smtClean="0"/>
              <a:t>‹#›</a:t>
            </a:fld>
            <a:endParaRPr lang="tr-TR"/>
          </a:p>
        </p:txBody>
      </p:sp>
    </p:spTree>
    <p:extLst>
      <p:ext uri="{BB962C8B-B14F-4D97-AF65-F5344CB8AC3E}">
        <p14:creationId xmlns:p14="http://schemas.microsoft.com/office/powerpoint/2010/main" val="200438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1234059-896B-4BED-80C6-8966C143C0EF}" type="datetimeFigureOut">
              <a:rPr lang="tr-TR" smtClean="0"/>
              <a:t>10.02.2014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8CD95C-2BB5-4935-B583-F290EAEB3AE4}" type="slidenum">
              <a:rPr lang="tr-TR" smtClean="0"/>
              <a:t>‹#›</a:t>
            </a:fld>
            <a:endParaRPr lang="tr-TR"/>
          </a:p>
        </p:txBody>
      </p:sp>
    </p:spTree>
    <p:extLst>
      <p:ext uri="{BB962C8B-B14F-4D97-AF65-F5344CB8AC3E}">
        <p14:creationId xmlns:p14="http://schemas.microsoft.com/office/powerpoint/2010/main" val="62699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1234059-896B-4BED-80C6-8966C143C0EF}" type="datetimeFigureOut">
              <a:rPr lang="tr-TR" smtClean="0"/>
              <a:t>10.02.2014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A8CD95C-2BB5-4935-B583-F290EAEB3AE4}" type="slidenum">
              <a:rPr lang="tr-TR" smtClean="0"/>
              <a:t>‹#›</a:t>
            </a:fld>
            <a:endParaRPr lang="tr-TR"/>
          </a:p>
        </p:txBody>
      </p:sp>
    </p:spTree>
    <p:extLst>
      <p:ext uri="{BB962C8B-B14F-4D97-AF65-F5344CB8AC3E}">
        <p14:creationId xmlns:p14="http://schemas.microsoft.com/office/powerpoint/2010/main" val="1778743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1234059-896B-4BED-80C6-8966C143C0EF}" type="datetimeFigureOut">
              <a:rPr lang="tr-TR" smtClean="0"/>
              <a:t>10.02.2014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A8CD95C-2BB5-4935-B583-F290EAEB3AE4}" type="slidenum">
              <a:rPr lang="tr-TR" smtClean="0"/>
              <a:t>‹#›</a:t>
            </a:fld>
            <a:endParaRPr lang="tr-TR"/>
          </a:p>
        </p:txBody>
      </p:sp>
    </p:spTree>
    <p:extLst>
      <p:ext uri="{BB962C8B-B14F-4D97-AF65-F5344CB8AC3E}">
        <p14:creationId xmlns:p14="http://schemas.microsoft.com/office/powerpoint/2010/main" val="160580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1234059-896B-4BED-80C6-8966C143C0EF}" type="datetimeFigureOut">
              <a:rPr lang="tr-TR" smtClean="0"/>
              <a:t>10.02.2014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A8CD95C-2BB5-4935-B583-F290EAEB3AE4}" type="slidenum">
              <a:rPr lang="tr-TR" smtClean="0"/>
              <a:t>‹#›</a:t>
            </a:fld>
            <a:endParaRPr lang="tr-TR"/>
          </a:p>
        </p:txBody>
      </p:sp>
    </p:spTree>
    <p:extLst>
      <p:ext uri="{BB962C8B-B14F-4D97-AF65-F5344CB8AC3E}">
        <p14:creationId xmlns:p14="http://schemas.microsoft.com/office/powerpoint/2010/main" val="68879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1234059-896B-4BED-80C6-8966C143C0EF}" type="datetimeFigureOut">
              <a:rPr lang="tr-TR" smtClean="0"/>
              <a:t>10.02.2014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A8CD95C-2BB5-4935-B583-F290EAEB3AE4}" type="slidenum">
              <a:rPr lang="tr-TR" smtClean="0"/>
              <a:t>‹#›</a:t>
            </a:fld>
            <a:endParaRPr lang="tr-TR"/>
          </a:p>
        </p:txBody>
      </p:sp>
    </p:spTree>
    <p:extLst>
      <p:ext uri="{BB962C8B-B14F-4D97-AF65-F5344CB8AC3E}">
        <p14:creationId xmlns:p14="http://schemas.microsoft.com/office/powerpoint/2010/main" val="65107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1234059-896B-4BED-80C6-8966C143C0EF}" type="datetimeFigureOut">
              <a:rPr lang="tr-TR" smtClean="0"/>
              <a:t>10.02.2014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A8CD95C-2BB5-4935-B583-F290EAEB3AE4}" type="slidenum">
              <a:rPr lang="tr-TR" smtClean="0"/>
              <a:t>‹#›</a:t>
            </a:fld>
            <a:endParaRPr lang="tr-TR"/>
          </a:p>
        </p:txBody>
      </p:sp>
    </p:spTree>
    <p:extLst>
      <p:ext uri="{BB962C8B-B14F-4D97-AF65-F5344CB8AC3E}">
        <p14:creationId xmlns:p14="http://schemas.microsoft.com/office/powerpoint/2010/main" val="222114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1234059-896B-4BED-80C6-8966C143C0EF}" type="datetimeFigureOut">
              <a:rPr lang="tr-TR" smtClean="0"/>
              <a:t>10.02.2014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A8CD95C-2BB5-4935-B583-F290EAEB3AE4}" type="slidenum">
              <a:rPr lang="tr-TR" smtClean="0"/>
              <a:t>‹#›</a:t>
            </a:fld>
            <a:endParaRPr lang="tr-TR"/>
          </a:p>
        </p:txBody>
      </p:sp>
    </p:spTree>
    <p:extLst>
      <p:ext uri="{BB962C8B-B14F-4D97-AF65-F5344CB8AC3E}">
        <p14:creationId xmlns:p14="http://schemas.microsoft.com/office/powerpoint/2010/main" val="1709670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34059-896B-4BED-80C6-8966C143C0EF}" type="datetimeFigureOut">
              <a:rPr lang="tr-TR" smtClean="0"/>
              <a:t>10.02.2014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CD95C-2BB5-4935-B583-F290EAEB3AE4}" type="slidenum">
              <a:rPr lang="tr-TR" smtClean="0"/>
              <a:t>‹#›</a:t>
            </a:fld>
            <a:endParaRPr lang="tr-TR"/>
          </a:p>
        </p:txBody>
      </p:sp>
    </p:spTree>
    <p:extLst>
      <p:ext uri="{BB962C8B-B14F-4D97-AF65-F5344CB8AC3E}">
        <p14:creationId xmlns:p14="http://schemas.microsoft.com/office/powerpoint/2010/main" val="1908948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ZwcCeONQ4KFnjM&amp;tbnid=6QjCTguds-2SNM:&amp;ved=0CAUQjRw&amp;url=http://duabpo.dicle.edu.tr/mesmat/or.html&amp;ei=B2bBUbDgG8TqOP6ggfAB&amp;bvm=bv.47883778,d.ZWU&amp;psig=AFQjCNFLFx--asQGB7NZoCC8Nys5GxbQxw&amp;ust=1371715404925001" TargetMode="External"/><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google.com.tr/url?sa=i&amp;rct=j&amp;q=&amp;esrc=s&amp;frm=1&amp;source=images&amp;cd=&amp;cad=rja&amp;docid=t7aaDv2hxcQU3M&amp;tbnid=2stI4icsJK-QqM:&amp;ved=0CAUQjRw&amp;url=http://www.meb.gov.tr/webmaster/webmaster.html&amp;ei=mGbBUdCfI4fTPL2ogNAE&amp;bvm=bv.47883778,d.ZWU&amp;psig=AFQjCNFnVCBulN351tUsKEjmoGH_GirmPg&amp;ust=1371715604826039"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twinning.net/"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tretwinning@meb.gov.tr" TargetMode="External"/><Relationship Id="rId2" Type="http://schemas.openxmlformats.org/officeDocument/2006/relationships/hyperlink" Target="http://www.etwinning.meb.gov.tr/" TargetMode="External"/><Relationship Id="rId1" Type="http://schemas.openxmlformats.org/officeDocument/2006/relationships/slideLayout" Target="../slideLayouts/slideLayout2.xml"/><Relationship Id="rId4" Type="http://schemas.openxmlformats.org/officeDocument/2006/relationships/hyperlink" Target="mailto:tretwinning@gmail.com"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rat YATAGAN.KARANFILALANI\Desktop\logo_etwinn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2476" y="2348880"/>
            <a:ext cx="2498725" cy="17065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uabpo.dicle.edu.tr/mesmat/logolar/hayat%20boyu%20ogrenme.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1" y="404664"/>
            <a:ext cx="2417769" cy="12686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kamuajans.com/images/haber/genel_mudurluk_web_adresini_degistirdi_26c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90743"/>
            <a:ext cx="2792439" cy="16923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meb.gov.tr/webmaster/mebwebmaster/MEBlogo.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920" y="259715"/>
            <a:ext cx="1759838" cy="1747357"/>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979712" y="4573164"/>
            <a:ext cx="5256584" cy="523220"/>
          </a:xfrm>
          <a:prstGeom prst="rect">
            <a:avLst/>
          </a:prstGeom>
          <a:noFill/>
        </p:spPr>
        <p:txBody>
          <a:bodyPr wrap="square" rtlCol="0">
            <a:spAutoFit/>
          </a:bodyPr>
          <a:lstStyle/>
          <a:p>
            <a:r>
              <a:rPr lang="tr-TR" dirty="0" smtClean="0"/>
              <a:t>                 </a:t>
            </a:r>
            <a:r>
              <a:rPr lang="tr-TR" sz="2800" i="1" dirty="0" smtClean="0">
                <a:solidFill>
                  <a:srgbClr val="FF0000"/>
                </a:solidFill>
                <a:latin typeface="Lucida Fax" pitchFamily="18" charset="0"/>
              </a:rPr>
              <a:t>Avrupa okulları içi ağ</a:t>
            </a:r>
            <a:endParaRPr lang="tr-TR" sz="2800" i="1" dirty="0">
              <a:solidFill>
                <a:srgbClr val="FF0000"/>
              </a:solidFill>
              <a:latin typeface="Lucida Fax" pitchFamily="18" charset="0"/>
            </a:endParaRPr>
          </a:p>
        </p:txBody>
      </p:sp>
      <p:sp>
        <p:nvSpPr>
          <p:cNvPr id="7" name="Metin kutusu 6"/>
          <p:cNvSpPr txBox="1"/>
          <p:nvPr/>
        </p:nvSpPr>
        <p:spPr>
          <a:xfrm>
            <a:off x="2578324" y="5473633"/>
            <a:ext cx="4628693" cy="707886"/>
          </a:xfrm>
          <a:prstGeom prst="rect">
            <a:avLst/>
          </a:prstGeom>
          <a:noFill/>
        </p:spPr>
        <p:txBody>
          <a:bodyPr wrap="square" rtlCol="0">
            <a:spAutoFit/>
          </a:bodyPr>
          <a:lstStyle/>
          <a:p>
            <a:pPr algn="ctr"/>
            <a:r>
              <a:rPr lang="tr-TR" sz="2000" dirty="0" smtClean="0">
                <a:solidFill>
                  <a:schemeClr val="tx2">
                    <a:lumMod val="40000"/>
                    <a:lumOff val="60000"/>
                  </a:schemeClr>
                </a:solidFill>
                <a:latin typeface="Bookman Old Style" pitchFamily="18" charset="0"/>
                <a:cs typeface="Latha" pitchFamily="34" charset="0"/>
              </a:rPr>
              <a:t>eTwinning Türkiye </a:t>
            </a:r>
          </a:p>
          <a:p>
            <a:pPr algn="ctr"/>
            <a:r>
              <a:rPr lang="tr-TR" sz="2000" dirty="0" smtClean="0">
                <a:solidFill>
                  <a:schemeClr val="tx2">
                    <a:lumMod val="40000"/>
                    <a:lumOff val="60000"/>
                  </a:schemeClr>
                </a:solidFill>
                <a:latin typeface="Bookman Old Style" pitchFamily="18" charset="0"/>
                <a:cs typeface="Latha" pitchFamily="34" charset="0"/>
              </a:rPr>
              <a:t>Ulusal Destek Servisi</a:t>
            </a:r>
            <a:endParaRPr lang="tr-TR" sz="2000" dirty="0">
              <a:solidFill>
                <a:schemeClr val="tx2">
                  <a:lumMod val="40000"/>
                  <a:lumOff val="60000"/>
                </a:schemeClr>
              </a:solidFill>
              <a:latin typeface="Bookman Old Style" pitchFamily="18" charset="0"/>
              <a:cs typeface="Latha" pitchFamily="34" charset="0"/>
            </a:endParaRPr>
          </a:p>
        </p:txBody>
      </p:sp>
      <p:sp>
        <p:nvSpPr>
          <p:cNvPr id="8" name="Metin kutusu 7"/>
          <p:cNvSpPr txBox="1"/>
          <p:nvPr/>
        </p:nvSpPr>
        <p:spPr>
          <a:xfrm>
            <a:off x="1748435" y="4055443"/>
            <a:ext cx="6135933" cy="523220"/>
          </a:xfrm>
          <a:prstGeom prst="rect">
            <a:avLst/>
          </a:prstGeom>
          <a:noFill/>
        </p:spPr>
        <p:txBody>
          <a:bodyPr wrap="square" rtlCol="0">
            <a:spAutoFit/>
          </a:bodyPr>
          <a:lstStyle/>
          <a:p>
            <a:r>
              <a:rPr lang="tr-TR" dirty="0" smtClean="0"/>
              <a:t>                     </a:t>
            </a:r>
            <a:r>
              <a:rPr lang="tr-TR" sz="2800" i="1" dirty="0" smtClean="0">
                <a:solidFill>
                  <a:schemeClr val="tx2">
                    <a:lumMod val="60000"/>
                    <a:lumOff val="40000"/>
                  </a:schemeClr>
                </a:solidFill>
                <a:latin typeface="Lucida Fax" pitchFamily="18" charset="0"/>
              </a:rPr>
              <a:t>DESKTOP (MASA ÜSTÜ)</a:t>
            </a:r>
            <a:endParaRPr lang="tr-TR" sz="2800" i="1" dirty="0">
              <a:solidFill>
                <a:schemeClr val="tx2">
                  <a:lumMod val="60000"/>
                  <a:lumOff val="40000"/>
                </a:schemeClr>
              </a:solidFill>
              <a:latin typeface="Lucida Fax" pitchFamily="18" charset="0"/>
            </a:endParaRPr>
          </a:p>
        </p:txBody>
      </p:sp>
    </p:spTree>
    <p:extLst>
      <p:ext uri="{BB962C8B-B14F-4D97-AF65-F5344CB8AC3E}">
        <p14:creationId xmlns:p14="http://schemas.microsoft.com/office/powerpoint/2010/main" val="355357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921" y="20613"/>
            <a:ext cx="6619167" cy="612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Düz Ok Bağlayıcısı 5"/>
          <p:cNvCxnSpPr/>
          <p:nvPr/>
        </p:nvCxnSpPr>
        <p:spPr>
          <a:xfrm flipH="1">
            <a:off x="2123728" y="1700808"/>
            <a:ext cx="5472608"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6052" y="1192976"/>
            <a:ext cx="2417812" cy="830997"/>
          </a:xfrm>
          <a:prstGeom prst="rect">
            <a:avLst/>
          </a:prstGeom>
          <a:noFill/>
        </p:spPr>
        <p:txBody>
          <a:bodyPr wrap="square" rtlCol="0">
            <a:spAutoFit/>
          </a:bodyPr>
          <a:lstStyle/>
          <a:p>
            <a:r>
              <a:rPr lang="tr-TR" sz="1200" dirty="0" smtClean="0"/>
              <a:t>Profilinizi ‘</a:t>
            </a:r>
            <a:r>
              <a:rPr lang="tr-TR" sz="1200" dirty="0" err="1" smtClean="0"/>
              <a:t>deaktive</a:t>
            </a:r>
            <a:r>
              <a:rPr lang="tr-TR" sz="1200" dirty="0" smtClean="0"/>
              <a:t>’ ederseniz, </a:t>
            </a:r>
            <a:r>
              <a:rPr lang="tr-TR" sz="1200" dirty="0" err="1" smtClean="0"/>
              <a:t>desktop</a:t>
            </a:r>
            <a:r>
              <a:rPr lang="tr-TR" sz="1200" dirty="0" smtClean="0"/>
              <a:t> üzerinden kimse sizinle mesaj yoluyla da olsa iletişim kuramaz ve aramalarda çıkmazsınız.</a:t>
            </a:r>
            <a:endParaRPr lang="tr-TR" sz="1200" dirty="0"/>
          </a:p>
        </p:txBody>
      </p:sp>
      <p:cxnSp>
        <p:nvCxnSpPr>
          <p:cNvPr id="11" name="Düz Ok Bağlayıcısı 10"/>
          <p:cNvCxnSpPr/>
          <p:nvPr/>
        </p:nvCxnSpPr>
        <p:spPr>
          <a:xfrm flipH="1">
            <a:off x="2195736" y="4005065"/>
            <a:ext cx="2376264" cy="21602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8806" y="3871432"/>
            <a:ext cx="2417812" cy="830997"/>
          </a:xfrm>
          <a:prstGeom prst="rect">
            <a:avLst/>
          </a:prstGeom>
          <a:noFill/>
        </p:spPr>
        <p:txBody>
          <a:bodyPr wrap="square" rtlCol="0">
            <a:spAutoFit/>
          </a:bodyPr>
          <a:lstStyle/>
          <a:p>
            <a:r>
              <a:rPr lang="tr-TR" sz="1200" dirty="0" smtClean="0"/>
              <a:t>Bu kısma yazdığınız açıklamalar, profilinizde görünür. Profilinize bakanlar ilk buraya yazdığınız açıklamayı görür.</a:t>
            </a:r>
            <a:endParaRPr lang="tr-TR" sz="1200" dirty="0"/>
          </a:p>
        </p:txBody>
      </p:sp>
      <p:cxnSp>
        <p:nvCxnSpPr>
          <p:cNvPr id="15" name="Düz Ok Bağlayıcısı 14"/>
          <p:cNvCxnSpPr/>
          <p:nvPr/>
        </p:nvCxnSpPr>
        <p:spPr>
          <a:xfrm flipH="1">
            <a:off x="2123728" y="4710077"/>
            <a:ext cx="2448272" cy="30309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Metin kutusu 16"/>
          <p:cNvSpPr txBox="1"/>
          <p:nvPr/>
        </p:nvSpPr>
        <p:spPr>
          <a:xfrm>
            <a:off x="-6052" y="4808749"/>
            <a:ext cx="2417812" cy="461665"/>
          </a:xfrm>
          <a:prstGeom prst="rect">
            <a:avLst/>
          </a:prstGeom>
          <a:noFill/>
        </p:spPr>
        <p:txBody>
          <a:bodyPr wrap="square" rtlCol="0">
            <a:spAutoFit/>
          </a:bodyPr>
          <a:lstStyle/>
          <a:p>
            <a:r>
              <a:rPr lang="tr-TR" sz="1200" dirty="0" smtClean="0"/>
              <a:t>Kişisel web-sitenizi bu kısımdan duyurabilirsiniz.</a:t>
            </a:r>
            <a:endParaRPr lang="tr-TR" sz="1200" dirty="0"/>
          </a:p>
        </p:txBody>
      </p:sp>
      <p:cxnSp>
        <p:nvCxnSpPr>
          <p:cNvPr id="18" name="Düz Ok Bağlayıcısı 17"/>
          <p:cNvCxnSpPr>
            <a:stCxn id="20" idx="2"/>
          </p:cNvCxnSpPr>
          <p:nvPr/>
        </p:nvCxnSpPr>
        <p:spPr>
          <a:xfrm flipH="1">
            <a:off x="2195736" y="5251722"/>
            <a:ext cx="2201763" cy="55354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397499" y="4808749"/>
            <a:ext cx="2088232" cy="885945"/>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Metin kutusu 21"/>
          <p:cNvSpPr txBox="1"/>
          <p:nvPr/>
        </p:nvSpPr>
        <p:spPr>
          <a:xfrm>
            <a:off x="-6052" y="5694694"/>
            <a:ext cx="2201788" cy="646331"/>
          </a:xfrm>
          <a:prstGeom prst="rect">
            <a:avLst/>
          </a:prstGeom>
          <a:noFill/>
        </p:spPr>
        <p:txBody>
          <a:bodyPr wrap="square" rtlCol="0">
            <a:spAutoFit/>
          </a:bodyPr>
          <a:lstStyle/>
          <a:p>
            <a:r>
              <a:rPr lang="tr-TR" sz="1200" dirty="0" smtClean="0"/>
              <a:t>Buradan haber bülteni yada e-posta bildirimi alma ayarlarınızı yapabilirsiniz.</a:t>
            </a:r>
            <a:endParaRPr lang="tr-TR" sz="1200" dirty="0"/>
          </a:p>
        </p:txBody>
      </p:sp>
      <p:sp>
        <p:nvSpPr>
          <p:cNvPr id="28" name="Sol Ayraç 27"/>
          <p:cNvSpPr/>
          <p:nvPr/>
        </p:nvSpPr>
        <p:spPr>
          <a:xfrm>
            <a:off x="4105697" y="2348880"/>
            <a:ext cx="288032" cy="144016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29" name="Düz Ok Bağlayıcısı 28"/>
          <p:cNvCxnSpPr/>
          <p:nvPr/>
        </p:nvCxnSpPr>
        <p:spPr>
          <a:xfrm flipH="1" flipV="1">
            <a:off x="2123728" y="2949044"/>
            <a:ext cx="1981970" cy="11819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Metin kutusu 30"/>
          <p:cNvSpPr txBox="1"/>
          <p:nvPr/>
        </p:nvSpPr>
        <p:spPr>
          <a:xfrm>
            <a:off x="8806" y="2348880"/>
            <a:ext cx="2417812" cy="1200329"/>
          </a:xfrm>
          <a:prstGeom prst="rect">
            <a:avLst/>
          </a:prstGeom>
          <a:noFill/>
        </p:spPr>
        <p:txBody>
          <a:bodyPr wrap="square" rtlCol="0">
            <a:spAutoFit/>
          </a:bodyPr>
          <a:lstStyle/>
          <a:p>
            <a:r>
              <a:rPr lang="tr-TR" sz="1200" dirty="0" smtClean="0"/>
              <a:t>Buradan «kullanıcı adı» hariç tüm bilgilerinizi değiştirebilirsiniz. Kullanıcı adınızı değiştiremeyeceğinizden, lütfen kayıt olurken uygun bir kullanıcı adınız seçiniz.</a:t>
            </a:r>
            <a:endParaRPr lang="tr-TR" sz="1200" dirty="0"/>
          </a:p>
        </p:txBody>
      </p:sp>
      <p:sp>
        <p:nvSpPr>
          <p:cNvPr id="2048" name="Metin kutusu 2047"/>
          <p:cNvSpPr txBox="1"/>
          <p:nvPr/>
        </p:nvSpPr>
        <p:spPr>
          <a:xfrm>
            <a:off x="74018" y="84555"/>
            <a:ext cx="2232248" cy="461665"/>
          </a:xfrm>
          <a:prstGeom prst="rect">
            <a:avLst/>
          </a:prstGeom>
          <a:noFill/>
        </p:spPr>
        <p:txBody>
          <a:bodyPr wrap="square" rtlCol="0">
            <a:spAutoFit/>
          </a:bodyPr>
          <a:lstStyle/>
          <a:p>
            <a:r>
              <a:rPr lang="tr-TR" sz="2400" dirty="0" smtClean="0">
                <a:solidFill>
                  <a:srgbClr val="FF0000"/>
                </a:solidFill>
              </a:rPr>
              <a:t>PROFİL-KİŞİSEL</a:t>
            </a:r>
            <a:endParaRPr lang="tr-TR" sz="2400" dirty="0">
              <a:solidFill>
                <a:srgbClr val="FF0000"/>
              </a:solidFill>
            </a:endParaRPr>
          </a:p>
        </p:txBody>
      </p:sp>
    </p:spTree>
    <p:extLst>
      <p:ext uri="{BB962C8B-B14F-4D97-AF65-F5344CB8AC3E}">
        <p14:creationId xmlns:p14="http://schemas.microsoft.com/office/powerpoint/2010/main" val="194986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par>
                                <p:cTn id="16" presetID="14" presetClass="entr" presetSubtype="1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randombar(horizontal)">
                                      <p:cBhvr>
                                        <p:cTn id="42" dur="500"/>
                                        <p:tgtEl>
                                          <p:spTgt spid="20"/>
                                        </p:tgtEl>
                                      </p:cBhvr>
                                    </p:animEffect>
                                  </p:childTnLst>
                                </p:cTn>
                              </p:par>
                              <p:par>
                                <p:cTn id="43" presetID="14" presetClass="entr" presetSubtype="1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randombar(horizontal)">
                                      <p:cBhvr>
                                        <p:cTn id="45" dur="500"/>
                                        <p:tgtEl>
                                          <p:spTgt spid="18"/>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randombar(horizontal)">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7" grpId="0"/>
      <p:bldP spid="20" grpId="0" animBg="1"/>
      <p:bldP spid="22" grpId="0"/>
      <p:bldP spid="28" grpId="0" animBg="1"/>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287" y="0"/>
            <a:ext cx="617292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74018" y="84555"/>
            <a:ext cx="2232248" cy="461665"/>
          </a:xfrm>
          <a:prstGeom prst="rect">
            <a:avLst/>
          </a:prstGeom>
          <a:noFill/>
        </p:spPr>
        <p:txBody>
          <a:bodyPr wrap="square" rtlCol="0">
            <a:spAutoFit/>
          </a:bodyPr>
          <a:lstStyle/>
          <a:p>
            <a:r>
              <a:rPr lang="tr-TR" sz="2400" dirty="0" smtClean="0">
                <a:solidFill>
                  <a:srgbClr val="FF0000"/>
                </a:solidFill>
              </a:rPr>
              <a:t>PROFİL-OKUL</a:t>
            </a:r>
            <a:endParaRPr lang="tr-TR" sz="2400" dirty="0">
              <a:solidFill>
                <a:srgbClr val="FF0000"/>
              </a:solidFill>
            </a:endParaRPr>
          </a:p>
        </p:txBody>
      </p:sp>
      <p:sp>
        <p:nvSpPr>
          <p:cNvPr id="7" name="Metin kutusu 6"/>
          <p:cNvSpPr txBox="1"/>
          <p:nvPr/>
        </p:nvSpPr>
        <p:spPr>
          <a:xfrm>
            <a:off x="88926" y="546220"/>
            <a:ext cx="2742767" cy="6247864"/>
          </a:xfrm>
          <a:prstGeom prst="rect">
            <a:avLst/>
          </a:prstGeom>
          <a:noFill/>
        </p:spPr>
        <p:txBody>
          <a:bodyPr wrap="square" rtlCol="0">
            <a:spAutoFit/>
          </a:bodyPr>
          <a:lstStyle/>
          <a:p>
            <a:r>
              <a:rPr lang="tr-TR" sz="1600" b="1" dirty="0" smtClean="0"/>
              <a:t>OKUL BİLGİNİZİ DEĞİŞTİĞİNDE «OKUL EKLE»DEN YENİ OKULUNUZU BULUP SEÇİNİZ. BAZEN ÖĞRETMENLERİMİZ OKULLARI DEĞİŞTİĞİNDE ESKİ OKULLARININ BİLGİLERİNİ DEĞİŞTİREREK YENİ OKULLARININ BİLGİLERİNİ GİRMEKTEDİRLER. </a:t>
            </a:r>
            <a:r>
              <a:rPr lang="tr-TR" sz="1600" b="1" u="sng" dirty="0" smtClean="0"/>
              <a:t>LÜTFEN BUNU YAPMAYINIZ.</a:t>
            </a:r>
            <a:r>
              <a:rPr lang="tr-TR" sz="1600" b="1" dirty="0" smtClean="0"/>
              <a:t> ÇÜNKÜ OKUL BİLGİSİNİ DEĞİŞTİRMENİZ ESKİ OKULUNUZDA BULUNAN TÜM ETWINNING’E KAYITLI ÖĞRETMENLERİN DE OKUL BİLGİLERİNİN DEĞİŞMESİNE YOL AÇMAKTADIR. </a:t>
            </a:r>
            <a:endParaRPr lang="tr-TR" sz="1600" b="1" dirty="0"/>
          </a:p>
          <a:p>
            <a:r>
              <a:rPr lang="tr-TR" sz="1600" b="1" dirty="0" smtClean="0"/>
              <a:t>ÖNCELİKLER YENİ OKULUNUZU SİSTEMDE ARAYINIZ BULAMAZSANIZ YENİ OKUL KAYDI OLUŞTURUNUZ. </a:t>
            </a:r>
          </a:p>
          <a:p>
            <a:r>
              <a:rPr lang="tr-TR" sz="1600" b="1" dirty="0" smtClean="0"/>
              <a:t>SONRAKİ SLAYT NASIL YAPILACAĞINI ANLATMAKTADIR.</a:t>
            </a:r>
            <a:endParaRPr lang="tr-TR" sz="1600" b="1" dirty="0"/>
          </a:p>
        </p:txBody>
      </p:sp>
    </p:spTree>
    <p:extLst>
      <p:ext uri="{BB962C8B-B14F-4D97-AF65-F5344CB8AC3E}">
        <p14:creationId xmlns:p14="http://schemas.microsoft.com/office/powerpoint/2010/main" val="124030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287" y="0"/>
            <a:ext cx="617292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74018" y="84555"/>
            <a:ext cx="2232248" cy="461665"/>
          </a:xfrm>
          <a:prstGeom prst="rect">
            <a:avLst/>
          </a:prstGeom>
          <a:noFill/>
        </p:spPr>
        <p:txBody>
          <a:bodyPr wrap="square" rtlCol="0">
            <a:spAutoFit/>
          </a:bodyPr>
          <a:lstStyle/>
          <a:p>
            <a:r>
              <a:rPr lang="tr-TR" sz="2400" dirty="0" smtClean="0">
                <a:solidFill>
                  <a:srgbClr val="FF0000"/>
                </a:solidFill>
              </a:rPr>
              <a:t>PROFİL-OKUL</a:t>
            </a:r>
            <a:endParaRPr lang="tr-TR" sz="2400" dirty="0">
              <a:solidFill>
                <a:srgbClr val="FF0000"/>
              </a:solidFill>
            </a:endParaRPr>
          </a:p>
        </p:txBody>
      </p:sp>
      <p:cxnSp>
        <p:nvCxnSpPr>
          <p:cNvPr id="6" name="Düz Ok Bağlayıcısı 5"/>
          <p:cNvCxnSpPr/>
          <p:nvPr/>
        </p:nvCxnSpPr>
        <p:spPr>
          <a:xfrm flipH="1" flipV="1">
            <a:off x="2555776" y="1556792"/>
            <a:ext cx="5456102" cy="951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Metin kutusu 6"/>
          <p:cNvSpPr txBox="1"/>
          <p:nvPr/>
        </p:nvSpPr>
        <p:spPr>
          <a:xfrm>
            <a:off x="251520" y="1052736"/>
            <a:ext cx="2232248" cy="646331"/>
          </a:xfrm>
          <a:prstGeom prst="rect">
            <a:avLst/>
          </a:prstGeom>
          <a:noFill/>
        </p:spPr>
        <p:txBody>
          <a:bodyPr wrap="square" rtlCol="0">
            <a:spAutoFit/>
          </a:bodyPr>
          <a:lstStyle/>
          <a:p>
            <a:r>
              <a:rPr lang="tr-TR" sz="1200" dirty="0" smtClean="0"/>
              <a:t>Okul bilginiz değiştiğinde bu butona tıklayarak yeni okulunuzu bulun ve ekleyin.</a:t>
            </a:r>
            <a:endParaRPr lang="tr-TR" sz="1200" dirty="0"/>
          </a:p>
        </p:txBody>
      </p:sp>
      <p:cxnSp>
        <p:nvCxnSpPr>
          <p:cNvPr id="11" name="Düz Ok Bağlayıcısı 10"/>
          <p:cNvCxnSpPr/>
          <p:nvPr/>
        </p:nvCxnSpPr>
        <p:spPr>
          <a:xfrm flipH="1">
            <a:off x="2627784" y="1899392"/>
            <a:ext cx="2656043" cy="52149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Metin kutusu 12"/>
          <p:cNvSpPr txBox="1"/>
          <p:nvPr/>
        </p:nvSpPr>
        <p:spPr>
          <a:xfrm>
            <a:off x="355812" y="2160140"/>
            <a:ext cx="2232248" cy="461665"/>
          </a:xfrm>
          <a:prstGeom prst="rect">
            <a:avLst/>
          </a:prstGeom>
          <a:noFill/>
        </p:spPr>
        <p:txBody>
          <a:bodyPr wrap="square" rtlCol="0">
            <a:spAutoFit/>
          </a:bodyPr>
          <a:lstStyle/>
          <a:p>
            <a:r>
              <a:rPr lang="tr-TR" sz="1200" dirty="0" smtClean="0"/>
              <a:t>Burada seçtiğiniz okulunuzun bilgileri aşağıda listelenecektir. </a:t>
            </a:r>
            <a:endParaRPr lang="tr-TR" sz="1200" dirty="0"/>
          </a:p>
        </p:txBody>
      </p:sp>
      <p:sp>
        <p:nvSpPr>
          <p:cNvPr id="14" name="Sol Ayraç 13"/>
          <p:cNvSpPr/>
          <p:nvPr/>
        </p:nvSpPr>
        <p:spPr>
          <a:xfrm>
            <a:off x="2990517" y="2492896"/>
            <a:ext cx="288032" cy="3384376"/>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5" name="Metin kutusu 14"/>
          <p:cNvSpPr txBox="1"/>
          <p:nvPr/>
        </p:nvSpPr>
        <p:spPr>
          <a:xfrm>
            <a:off x="683568" y="3954251"/>
            <a:ext cx="2232248" cy="461665"/>
          </a:xfrm>
          <a:prstGeom prst="rect">
            <a:avLst/>
          </a:prstGeom>
          <a:noFill/>
        </p:spPr>
        <p:txBody>
          <a:bodyPr wrap="square" rtlCol="0">
            <a:spAutoFit/>
          </a:bodyPr>
          <a:lstStyle/>
          <a:p>
            <a:r>
              <a:rPr lang="tr-TR" sz="1200" dirty="0" smtClean="0"/>
              <a:t>Okulunuzun bilgilerini buradan değiştirebilirsiniz.</a:t>
            </a:r>
            <a:endParaRPr lang="tr-TR" sz="1200" dirty="0"/>
          </a:p>
        </p:txBody>
      </p:sp>
      <p:cxnSp>
        <p:nvCxnSpPr>
          <p:cNvPr id="16" name="Düz Ok Bağlayıcısı 15"/>
          <p:cNvCxnSpPr/>
          <p:nvPr/>
        </p:nvCxnSpPr>
        <p:spPr>
          <a:xfrm flipH="1">
            <a:off x="2411760" y="6093296"/>
            <a:ext cx="2448272" cy="14401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Metin kutusu 17"/>
          <p:cNvSpPr txBox="1"/>
          <p:nvPr/>
        </p:nvSpPr>
        <p:spPr>
          <a:xfrm>
            <a:off x="179512" y="5739035"/>
            <a:ext cx="2232248" cy="830997"/>
          </a:xfrm>
          <a:prstGeom prst="rect">
            <a:avLst/>
          </a:prstGeom>
          <a:noFill/>
        </p:spPr>
        <p:txBody>
          <a:bodyPr wrap="square" rtlCol="0">
            <a:spAutoFit/>
          </a:bodyPr>
          <a:lstStyle/>
          <a:p>
            <a:r>
              <a:rPr lang="tr-TR" sz="1200" dirty="0" smtClean="0"/>
              <a:t>Okul bilginiz değiştiğinde, bu kısımda eski okulunuz için «hayır», yeni okulunuz için «evet» i işaretleyiniz.</a:t>
            </a:r>
            <a:endParaRPr lang="tr-TR" sz="1200" dirty="0"/>
          </a:p>
        </p:txBody>
      </p:sp>
    </p:spTree>
    <p:extLst>
      <p:ext uri="{BB962C8B-B14F-4D97-AF65-F5344CB8AC3E}">
        <p14:creationId xmlns:p14="http://schemas.microsoft.com/office/powerpoint/2010/main" val="57363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animBg="1"/>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6879"/>
            <a:ext cx="5796136" cy="6777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etin kutusu 5"/>
          <p:cNvSpPr txBox="1"/>
          <p:nvPr/>
        </p:nvSpPr>
        <p:spPr>
          <a:xfrm>
            <a:off x="74018" y="84555"/>
            <a:ext cx="3057822" cy="461665"/>
          </a:xfrm>
          <a:prstGeom prst="rect">
            <a:avLst/>
          </a:prstGeom>
          <a:noFill/>
        </p:spPr>
        <p:txBody>
          <a:bodyPr wrap="square" rtlCol="0">
            <a:spAutoFit/>
          </a:bodyPr>
          <a:lstStyle/>
          <a:p>
            <a:r>
              <a:rPr lang="tr-TR" sz="2400" dirty="0" smtClean="0">
                <a:solidFill>
                  <a:srgbClr val="FF0000"/>
                </a:solidFill>
              </a:rPr>
              <a:t>PROFİL-TERCİHLER</a:t>
            </a:r>
            <a:endParaRPr lang="tr-TR" sz="2400" dirty="0">
              <a:solidFill>
                <a:srgbClr val="FF0000"/>
              </a:solidFill>
            </a:endParaRPr>
          </a:p>
        </p:txBody>
      </p:sp>
      <p:cxnSp>
        <p:nvCxnSpPr>
          <p:cNvPr id="7" name="Düz Ok Bağlayıcısı 6"/>
          <p:cNvCxnSpPr/>
          <p:nvPr/>
        </p:nvCxnSpPr>
        <p:spPr>
          <a:xfrm flipH="1" flipV="1">
            <a:off x="2602139" y="1196752"/>
            <a:ext cx="889741" cy="14401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76747" y="567621"/>
            <a:ext cx="2417812" cy="1200329"/>
          </a:xfrm>
          <a:prstGeom prst="rect">
            <a:avLst/>
          </a:prstGeom>
          <a:noFill/>
        </p:spPr>
        <p:txBody>
          <a:bodyPr wrap="square" rtlCol="0">
            <a:spAutoFit/>
          </a:bodyPr>
          <a:lstStyle/>
          <a:p>
            <a:r>
              <a:rPr lang="tr-TR" sz="1200" dirty="0" smtClean="0"/>
              <a:t>Eğer projenizde hazır proje şablonları olan «proje </a:t>
            </a:r>
            <a:r>
              <a:rPr lang="tr-TR" sz="1200" dirty="0" err="1" smtClean="0"/>
              <a:t>kiti»ni</a:t>
            </a:r>
            <a:r>
              <a:rPr lang="tr-TR" sz="1200" dirty="0" smtClean="0"/>
              <a:t> kullanmayı tercih ediyorsanız, </a:t>
            </a:r>
            <a:r>
              <a:rPr lang="tr-TR" sz="1200" dirty="0" err="1" smtClean="0"/>
              <a:t>evet’i</a:t>
            </a:r>
            <a:r>
              <a:rPr lang="tr-TR" sz="1200" dirty="0" smtClean="0"/>
              <a:t> işaretleyin. </a:t>
            </a:r>
            <a:r>
              <a:rPr lang="tr-TR" sz="1200" dirty="0" err="1" smtClean="0"/>
              <a:t>eTwinning’de</a:t>
            </a:r>
            <a:r>
              <a:rPr lang="tr-TR" sz="1200" dirty="0" smtClean="0"/>
              <a:t> yeni olanların proje kiti kullanması önerilir.</a:t>
            </a:r>
            <a:endParaRPr lang="tr-TR" sz="1200" dirty="0"/>
          </a:p>
        </p:txBody>
      </p:sp>
      <p:cxnSp>
        <p:nvCxnSpPr>
          <p:cNvPr id="11" name="Düz Ok Bağlayıcısı 10"/>
          <p:cNvCxnSpPr/>
          <p:nvPr/>
        </p:nvCxnSpPr>
        <p:spPr>
          <a:xfrm flipH="1">
            <a:off x="2267744" y="1839958"/>
            <a:ext cx="1242197" cy="36490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Metin kutusu 12"/>
          <p:cNvSpPr txBox="1"/>
          <p:nvPr/>
        </p:nvSpPr>
        <p:spPr>
          <a:xfrm>
            <a:off x="70248" y="1767950"/>
            <a:ext cx="2417812" cy="1200329"/>
          </a:xfrm>
          <a:prstGeom prst="rect">
            <a:avLst/>
          </a:prstGeom>
          <a:noFill/>
        </p:spPr>
        <p:txBody>
          <a:bodyPr wrap="square" rtlCol="0">
            <a:spAutoFit/>
          </a:bodyPr>
          <a:lstStyle/>
          <a:p>
            <a:r>
              <a:rPr lang="tr-TR" sz="1200" dirty="0" smtClean="0"/>
              <a:t>Kısaca proje fikrinizi anlatın. Bu kısmı İngilizce yazmanız önerilir çünkü potansiyel ortaklarınız, buraya yazdıklarınızı okuyarak sizinle proje yapıp yapmamaya karar verecektir.</a:t>
            </a:r>
            <a:endParaRPr lang="tr-TR" sz="1200" dirty="0"/>
          </a:p>
        </p:txBody>
      </p:sp>
      <p:sp>
        <p:nvSpPr>
          <p:cNvPr id="15" name="Sol Ayraç 14"/>
          <p:cNvSpPr/>
          <p:nvPr/>
        </p:nvSpPr>
        <p:spPr>
          <a:xfrm>
            <a:off x="4499992" y="2450604"/>
            <a:ext cx="288032" cy="2130524"/>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6" name="Düz Ok Bağlayıcısı 15"/>
          <p:cNvCxnSpPr/>
          <p:nvPr/>
        </p:nvCxnSpPr>
        <p:spPr>
          <a:xfrm flipH="1" flipV="1">
            <a:off x="2267744" y="3275691"/>
            <a:ext cx="2232249" cy="24017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Metin kutusu 17"/>
          <p:cNvSpPr txBox="1"/>
          <p:nvPr/>
        </p:nvSpPr>
        <p:spPr>
          <a:xfrm>
            <a:off x="100039" y="3044859"/>
            <a:ext cx="2417812" cy="461665"/>
          </a:xfrm>
          <a:prstGeom prst="rect">
            <a:avLst/>
          </a:prstGeom>
          <a:noFill/>
        </p:spPr>
        <p:txBody>
          <a:bodyPr wrap="square" rtlCol="0">
            <a:spAutoFit/>
          </a:bodyPr>
          <a:lstStyle/>
          <a:p>
            <a:r>
              <a:rPr lang="tr-TR" sz="1200" dirty="0" smtClean="0"/>
              <a:t>Proje yapmak istediğiniz alanları işaretleyin.</a:t>
            </a:r>
            <a:endParaRPr lang="tr-TR" sz="1200" dirty="0"/>
          </a:p>
        </p:txBody>
      </p:sp>
      <p:sp>
        <p:nvSpPr>
          <p:cNvPr id="20" name="Sol Ayraç 19"/>
          <p:cNvSpPr/>
          <p:nvPr/>
        </p:nvSpPr>
        <p:spPr>
          <a:xfrm>
            <a:off x="4640957" y="4733528"/>
            <a:ext cx="288032" cy="1359768"/>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21" name="Düz Ok Bağlayıcısı 20"/>
          <p:cNvCxnSpPr/>
          <p:nvPr/>
        </p:nvCxnSpPr>
        <p:spPr>
          <a:xfrm flipH="1" flipV="1">
            <a:off x="2267744" y="4581128"/>
            <a:ext cx="2374752" cy="83228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Metin kutusu 21"/>
          <p:cNvSpPr txBox="1"/>
          <p:nvPr/>
        </p:nvSpPr>
        <p:spPr>
          <a:xfrm>
            <a:off x="70248" y="4350295"/>
            <a:ext cx="2417812" cy="461665"/>
          </a:xfrm>
          <a:prstGeom prst="rect">
            <a:avLst/>
          </a:prstGeom>
          <a:noFill/>
        </p:spPr>
        <p:txBody>
          <a:bodyPr wrap="square" rtlCol="0">
            <a:spAutoFit/>
          </a:bodyPr>
          <a:lstStyle/>
          <a:p>
            <a:r>
              <a:rPr lang="tr-TR" sz="1200" dirty="0" smtClean="0"/>
              <a:t>Projenizde ortaklarınızla iletişimde kullanacağınız dili/dilleri seçin.</a:t>
            </a:r>
            <a:endParaRPr lang="tr-TR" sz="1200" dirty="0"/>
          </a:p>
        </p:txBody>
      </p:sp>
      <p:sp>
        <p:nvSpPr>
          <p:cNvPr id="25" name="Dikdörtgen 24"/>
          <p:cNvSpPr/>
          <p:nvPr/>
        </p:nvSpPr>
        <p:spPr>
          <a:xfrm>
            <a:off x="5000611" y="6196508"/>
            <a:ext cx="2079464" cy="277763"/>
          </a:xfrm>
          <a:prstGeom prst="rec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cxnSp>
        <p:nvCxnSpPr>
          <p:cNvPr id="26" name="Düz Ok Bağlayıcısı 25"/>
          <p:cNvCxnSpPr/>
          <p:nvPr/>
        </p:nvCxnSpPr>
        <p:spPr>
          <a:xfrm flipH="1" flipV="1">
            <a:off x="2625859" y="5854774"/>
            <a:ext cx="2374752" cy="41614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Metin kutusu 27"/>
          <p:cNvSpPr txBox="1"/>
          <p:nvPr/>
        </p:nvSpPr>
        <p:spPr>
          <a:xfrm>
            <a:off x="177506" y="5301157"/>
            <a:ext cx="2417812" cy="1015663"/>
          </a:xfrm>
          <a:prstGeom prst="rect">
            <a:avLst/>
          </a:prstGeom>
          <a:noFill/>
        </p:spPr>
        <p:txBody>
          <a:bodyPr wrap="square" rtlCol="0">
            <a:spAutoFit/>
          </a:bodyPr>
          <a:lstStyle/>
          <a:p>
            <a:r>
              <a:rPr lang="tr-TR" sz="1200" dirty="0"/>
              <a:t>Ö</a:t>
            </a:r>
            <a:r>
              <a:rPr lang="tr-TR" sz="1200" dirty="0" smtClean="0"/>
              <a:t>ğrencilerinizin yaş aralığını seçin. Yaş aralığının doğru seçilmesi önemlidir, çünkü projedeki ortağınızla sizin öğrencileriniz yakın yaşlarda olmalı.</a:t>
            </a:r>
            <a:endParaRPr lang="tr-TR" sz="1200" dirty="0"/>
          </a:p>
        </p:txBody>
      </p:sp>
    </p:spTree>
    <p:extLst>
      <p:ext uri="{BB962C8B-B14F-4D97-AF65-F5344CB8AC3E}">
        <p14:creationId xmlns:p14="http://schemas.microsoft.com/office/powerpoint/2010/main" val="370961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500"/>
                                        <p:tgtEl>
                                          <p:spTgt spid="25"/>
                                        </p:tgtEl>
                                      </p:cBhvr>
                                    </p:animEffect>
                                  </p:childTnLst>
                                </p:cTn>
                              </p:par>
                              <p:par>
                                <p:cTn id="46" presetID="14" presetClass="entr" presetSubtype="1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randombar(horizontal)">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animBg="1"/>
      <p:bldP spid="18" grpId="0"/>
      <p:bldP spid="20" grpId="0" animBg="1"/>
      <p:bldP spid="22" grpId="0"/>
      <p:bldP spid="25"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580" y="139526"/>
            <a:ext cx="6843420" cy="668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74018" y="84555"/>
            <a:ext cx="3057822" cy="830997"/>
          </a:xfrm>
          <a:prstGeom prst="rect">
            <a:avLst/>
          </a:prstGeom>
          <a:noFill/>
        </p:spPr>
        <p:txBody>
          <a:bodyPr wrap="square" rtlCol="0">
            <a:spAutoFit/>
          </a:bodyPr>
          <a:lstStyle/>
          <a:p>
            <a:r>
              <a:rPr lang="tr-TR" sz="2400" dirty="0" smtClean="0">
                <a:solidFill>
                  <a:srgbClr val="FF0000"/>
                </a:solidFill>
              </a:rPr>
              <a:t>PROFİL</a:t>
            </a:r>
          </a:p>
          <a:p>
            <a:r>
              <a:rPr lang="tr-TR" sz="2400" dirty="0" smtClean="0">
                <a:solidFill>
                  <a:srgbClr val="FF0000"/>
                </a:solidFill>
              </a:rPr>
              <a:t>RESİM GALERİSİ</a:t>
            </a:r>
            <a:endParaRPr lang="tr-TR" sz="2400" dirty="0">
              <a:solidFill>
                <a:srgbClr val="FF0000"/>
              </a:solidFill>
            </a:endParaRPr>
          </a:p>
        </p:txBody>
      </p:sp>
      <p:sp>
        <p:nvSpPr>
          <p:cNvPr id="4" name="Metin kutusu 3"/>
          <p:cNvSpPr txBox="1"/>
          <p:nvPr/>
        </p:nvSpPr>
        <p:spPr>
          <a:xfrm>
            <a:off x="74018" y="915552"/>
            <a:ext cx="2088232" cy="2862322"/>
          </a:xfrm>
          <a:prstGeom prst="rect">
            <a:avLst/>
          </a:prstGeom>
          <a:noFill/>
        </p:spPr>
        <p:txBody>
          <a:bodyPr wrap="square" rtlCol="0">
            <a:spAutoFit/>
          </a:bodyPr>
          <a:lstStyle/>
          <a:p>
            <a:r>
              <a:rPr lang="tr-TR" dirty="0" smtClean="0"/>
              <a:t>Bu kısımda profilinize resim ekleyip, kaldırabilir, seçtiğiniz bir resmi profil resmi olarak ayarlayabilirsiniz.</a:t>
            </a:r>
          </a:p>
          <a:p>
            <a:r>
              <a:rPr lang="tr-TR" dirty="0" smtClean="0">
                <a:solidFill>
                  <a:srgbClr val="FF0000"/>
                </a:solidFill>
              </a:rPr>
              <a:t>BİR PROFİL RESMİNİZİN OLMASI ORTAK BULMANIZI KOLAYLAŞTIRIR</a:t>
            </a:r>
            <a:endParaRPr lang="tr-TR" dirty="0">
              <a:solidFill>
                <a:srgbClr val="FF0000"/>
              </a:solidFill>
            </a:endParaRPr>
          </a:p>
        </p:txBody>
      </p:sp>
      <p:cxnSp>
        <p:nvCxnSpPr>
          <p:cNvPr id="7" name="Düz Ok Bağlayıcısı 6"/>
          <p:cNvCxnSpPr/>
          <p:nvPr/>
        </p:nvCxnSpPr>
        <p:spPr>
          <a:xfrm flipH="1" flipV="1">
            <a:off x="2123728" y="2022411"/>
            <a:ext cx="504056" cy="11044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flipH="1">
            <a:off x="1691680" y="2196860"/>
            <a:ext cx="2520280" cy="248037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74018" y="4077072"/>
            <a:ext cx="2088232" cy="1200329"/>
          </a:xfrm>
          <a:prstGeom prst="rect">
            <a:avLst/>
          </a:prstGeom>
          <a:noFill/>
        </p:spPr>
        <p:txBody>
          <a:bodyPr wrap="square" rtlCol="0">
            <a:spAutoFit/>
          </a:bodyPr>
          <a:lstStyle/>
          <a:p>
            <a:r>
              <a:rPr lang="tr-TR" dirty="0" smtClean="0"/>
              <a:t>Ayrıca profilinize okulunuzun resimlerini de ekleyebilirsiniz.</a:t>
            </a:r>
            <a:endParaRPr lang="tr-TR" dirty="0">
              <a:solidFill>
                <a:srgbClr val="FF0000"/>
              </a:solidFill>
            </a:endParaRPr>
          </a:p>
        </p:txBody>
      </p:sp>
    </p:spTree>
    <p:extLst>
      <p:ext uri="{BB962C8B-B14F-4D97-AF65-F5344CB8AC3E}">
        <p14:creationId xmlns:p14="http://schemas.microsoft.com/office/powerpoint/2010/main" val="183231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9487"/>
            <a:ext cx="6012160" cy="5685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74018" y="188640"/>
            <a:ext cx="6082158" cy="461665"/>
          </a:xfrm>
          <a:prstGeom prst="rect">
            <a:avLst/>
          </a:prstGeom>
          <a:noFill/>
        </p:spPr>
        <p:txBody>
          <a:bodyPr wrap="square" rtlCol="0">
            <a:spAutoFit/>
          </a:bodyPr>
          <a:lstStyle/>
          <a:p>
            <a:r>
              <a:rPr lang="tr-TR" sz="2400" dirty="0" smtClean="0">
                <a:solidFill>
                  <a:srgbClr val="FF0000"/>
                </a:solidFill>
              </a:rPr>
              <a:t>PROFİL- RESİM EKLEME</a:t>
            </a:r>
            <a:endParaRPr lang="tr-TR" sz="2400" dirty="0">
              <a:solidFill>
                <a:srgbClr val="FF0000"/>
              </a:solidFill>
            </a:endParaRPr>
          </a:p>
        </p:txBody>
      </p:sp>
      <p:sp>
        <p:nvSpPr>
          <p:cNvPr id="4" name="Metin kutusu 3"/>
          <p:cNvSpPr txBox="1"/>
          <p:nvPr/>
        </p:nvSpPr>
        <p:spPr>
          <a:xfrm>
            <a:off x="6156176" y="836712"/>
            <a:ext cx="2520280" cy="5078313"/>
          </a:xfrm>
          <a:prstGeom prst="rect">
            <a:avLst/>
          </a:prstGeom>
          <a:noFill/>
        </p:spPr>
        <p:txBody>
          <a:bodyPr wrap="square" rtlCol="0">
            <a:spAutoFit/>
          </a:bodyPr>
          <a:lstStyle/>
          <a:p>
            <a:r>
              <a:rPr lang="tr-TR" dirty="0" smtClean="0"/>
              <a:t>Dosya Seç</a:t>
            </a:r>
          </a:p>
          <a:p>
            <a:endParaRPr lang="tr-TR" dirty="0"/>
          </a:p>
          <a:p>
            <a:endParaRPr lang="tr-TR" dirty="0" smtClean="0"/>
          </a:p>
          <a:p>
            <a:r>
              <a:rPr lang="tr-TR" dirty="0" smtClean="0"/>
              <a:t>Yükleyeceğiniz resmi bilgisayarınızdan seçin</a:t>
            </a:r>
          </a:p>
          <a:p>
            <a:endParaRPr lang="tr-TR" dirty="0"/>
          </a:p>
          <a:p>
            <a:endParaRPr lang="tr-TR" dirty="0" smtClean="0"/>
          </a:p>
          <a:p>
            <a:r>
              <a:rPr lang="tr-TR" dirty="0" smtClean="0"/>
              <a:t>     Aç</a:t>
            </a:r>
          </a:p>
          <a:p>
            <a:endParaRPr lang="tr-TR" dirty="0"/>
          </a:p>
          <a:p>
            <a:endParaRPr lang="tr-TR" dirty="0" smtClean="0"/>
          </a:p>
          <a:p>
            <a:r>
              <a:rPr lang="tr-TR" dirty="0" smtClean="0"/>
              <a:t>  Yükle</a:t>
            </a:r>
          </a:p>
          <a:p>
            <a:endParaRPr lang="tr-TR" dirty="0"/>
          </a:p>
          <a:p>
            <a:endParaRPr lang="tr-TR" dirty="0" smtClean="0"/>
          </a:p>
          <a:p>
            <a:r>
              <a:rPr lang="tr-TR" dirty="0" err="1" smtClean="0"/>
              <a:t>Resime</a:t>
            </a:r>
            <a:r>
              <a:rPr lang="tr-TR" dirty="0" smtClean="0"/>
              <a:t> bir başlık ve açıklama yazın</a:t>
            </a:r>
          </a:p>
          <a:p>
            <a:endParaRPr lang="tr-TR" dirty="0"/>
          </a:p>
          <a:p>
            <a:endParaRPr lang="tr-TR" dirty="0" smtClean="0"/>
          </a:p>
          <a:p>
            <a:r>
              <a:rPr lang="tr-TR" dirty="0" smtClean="0"/>
              <a:t>Teslim et</a:t>
            </a:r>
            <a:endParaRPr lang="tr-TR" dirty="0"/>
          </a:p>
        </p:txBody>
      </p:sp>
      <p:cxnSp>
        <p:nvCxnSpPr>
          <p:cNvPr id="7" name="Düz Ok Bağlayıcısı 6"/>
          <p:cNvCxnSpPr/>
          <p:nvPr/>
        </p:nvCxnSpPr>
        <p:spPr>
          <a:xfrm>
            <a:off x="6660232" y="1196752"/>
            <a:ext cx="0" cy="40730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6588224" y="2348880"/>
            <a:ext cx="0" cy="40730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a:off x="6588224" y="3134345"/>
            <a:ext cx="0" cy="40730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6588224" y="3933056"/>
            <a:ext cx="0" cy="40730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a:off x="6588224" y="5085184"/>
            <a:ext cx="0" cy="40730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91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randombar(horizontal)">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randombar(horizontal)">
                                      <p:cBhvr>
                                        <p:cTn id="47" dur="500"/>
                                        <p:tgtEl>
                                          <p:spTgt spid="4">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4">
                                            <p:txEl>
                                              <p:pRg st="15" end="15"/>
                                            </p:txEl>
                                          </p:spTgt>
                                        </p:tgtEl>
                                        <p:attrNameLst>
                                          <p:attrName>style.visibility</p:attrName>
                                        </p:attrNameLst>
                                      </p:cBhvr>
                                      <p:to>
                                        <p:strVal val="visible"/>
                                      </p:to>
                                    </p:set>
                                    <p:animEffect transition="in" filter="randombar(horizontal)">
                                      <p:cBhvr>
                                        <p:cTn id="57"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707904" y="116632"/>
            <a:ext cx="4176464" cy="584775"/>
          </a:xfrm>
          <a:prstGeom prst="rect">
            <a:avLst/>
          </a:prstGeom>
          <a:noFill/>
        </p:spPr>
        <p:txBody>
          <a:bodyPr wrap="square" rtlCol="0">
            <a:spAutoFit/>
          </a:bodyPr>
          <a:lstStyle/>
          <a:p>
            <a:r>
              <a:rPr lang="tr-TR" sz="3200" dirty="0" smtClean="0"/>
              <a:t>PROJELER</a:t>
            </a:r>
            <a:endParaRPr lang="tr-TR"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 y="728494"/>
            <a:ext cx="6768531" cy="396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Düz Ok Bağlayıcısı 5"/>
          <p:cNvCxnSpPr/>
          <p:nvPr/>
        </p:nvCxnSpPr>
        <p:spPr>
          <a:xfrm>
            <a:off x="539552" y="2731780"/>
            <a:ext cx="144016" cy="223224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79512" y="2276872"/>
            <a:ext cx="1656184" cy="504056"/>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107504" y="4964028"/>
            <a:ext cx="2339752" cy="1077218"/>
          </a:xfrm>
          <a:prstGeom prst="rect">
            <a:avLst/>
          </a:prstGeom>
          <a:noFill/>
        </p:spPr>
        <p:txBody>
          <a:bodyPr wrap="square" rtlCol="0">
            <a:spAutoFit/>
          </a:bodyPr>
          <a:lstStyle/>
          <a:p>
            <a:r>
              <a:rPr lang="tr-TR" sz="1600" dirty="0" smtClean="0"/>
              <a:t>Şu anda devam eden, tamamlanmış olan ve onay bekleyen projelerinizi görebilirsiniz.</a:t>
            </a:r>
            <a:endParaRPr lang="tr-TR" sz="1600" dirty="0"/>
          </a:p>
        </p:txBody>
      </p:sp>
      <p:cxnSp>
        <p:nvCxnSpPr>
          <p:cNvPr id="14" name="Eğri Bağlayıcı 13"/>
          <p:cNvCxnSpPr/>
          <p:nvPr/>
        </p:nvCxnSpPr>
        <p:spPr>
          <a:xfrm rot="5400000">
            <a:off x="2534630" y="3594162"/>
            <a:ext cx="1626468" cy="576064"/>
          </a:xfrm>
          <a:prstGeom prst="curvedConnector3">
            <a:avLst>
              <a:gd name="adj1" fmla="val 842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Metin kutusu 19"/>
          <p:cNvSpPr txBox="1"/>
          <p:nvPr/>
        </p:nvSpPr>
        <p:spPr>
          <a:xfrm>
            <a:off x="2447256" y="4695428"/>
            <a:ext cx="2339752" cy="1815882"/>
          </a:xfrm>
          <a:prstGeom prst="rect">
            <a:avLst/>
          </a:prstGeom>
          <a:noFill/>
        </p:spPr>
        <p:txBody>
          <a:bodyPr wrap="square" rtlCol="0">
            <a:spAutoFit/>
          </a:bodyPr>
          <a:lstStyle/>
          <a:p>
            <a:r>
              <a:rPr lang="tr-TR" sz="1600" dirty="0" smtClean="0"/>
              <a:t>Her eTwinning projesi Ulusal Destek Servisleri tarafından onaylandığı anda projenin başladığını belgeleyen eTwinning Sertifikası alır. Sertifikayı buradan indirebilirsiniz.</a:t>
            </a:r>
            <a:endParaRPr lang="tr-TR" sz="1600" dirty="0"/>
          </a:p>
        </p:txBody>
      </p:sp>
      <p:cxnSp>
        <p:nvCxnSpPr>
          <p:cNvPr id="21" name="Düz Ok Bağlayıcısı 20"/>
          <p:cNvCxnSpPr/>
          <p:nvPr/>
        </p:nvCxnSpPr>
        <p:spPr>
          <a:xfrm>
            <a:off x="4287019" y="3267710"/>
            <a:ext cx="1437109" cy="152944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Metin kutusu 22"/>
          <p:cNvSpPr txBox="1"/>
          <p:nvPr/>
        </p:nvSpPr>
        <p:spPr>
          <a:xfrm>
            <a:off x="4860032" y="4789115"/>
            <a:ext cx="3096344" cy="1323439"/>
          </a:xfrm>
          <a:prstGeom prst="rect">
            <a:avLst/>
          </a:prstGeom>
          <a:noFill/>
        </p:spPr>
        <p:txBody>
          <a:bodyPr wrap="square" rtlCol="0">
            <a:spAutoFit/>
          </a:bodyPr>
          <a:lstStyle/>
          <a:p>
            <a:r>
              <a:rPr lang="tr-TR" sz="1600" dirty="0" smtClean="0"/>
              <a:t>Tamamlanmış olan yada tamamlanmasını çok az kalan eTwinning projeleri kalite etiketine başvurarak, projelerinin kalitelerini tescilleyebilirler.</a:t>
            </a:r>
            <a:endParaRPr lang="tr-TR" sz="1600" dirty="0"/>
          </a:p>
        </p:txBody>
      </p:sp>
      <p:cxnSp>
        <p:nvCxnSpPr>
          <p:cNvPr id="25" name="Düz Ok Bağlayıcısı 24"/>
          <p:cNvCxnSpPr/>
          <p:nvPr/>
        </p:nvCxnSpPr>
        <p:spPr>
          <a:xfrm flipV="1">
            <a:off x="5652120" y="836713"/>
            <a:ext cx="1303995" cy="230425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Metin kutusu 26"/>
          <p:cNvSpPr txBox="1"/>
          <p:nvPr/>
        </p:nvSpPr>
        <p:spPr>
          <a:xfrm>
            <a:off x="6956115" y="332656"/>
            <a:ext cx="2339752" cy="830997"/>
          </a:xfrm>
          <a:prstGeom prst="rect">
            <a:avLst/>
          </a:prstGeom>
          <a:noFill/>
        </p:spPr>
        <p:txBody>
          <a:bodyPr wrap="square" rtlCol="0">
            <a:spAutoFit/>
          </a:bodyPr>
          <a:lstStyle/>
          <a:p>
            <a:r>
              <a:rPr lang="tr-TR" sz="1600" dirty="0" smtClean="0"/>
              <a:t>Projenize bağlantı kişilerinizden partner (ortak) ekleyebilirsiniz..</a:t>
            </a:r>
            <a:endParaRPr lang="tr-TR" sz="1600" dirty="0"/>
          </a:p>
        </p:txBody>
      </p:sp>
      <p:cxnSp>
        <p:nvCxnSpPr>
          <p:cNvPr id="30" name="Düz Ok Bağlayıcısı 29"/>
          <p:cNvCxnSpPr>
            <a:endCxn id="36" idx="1"/>
          </p:cNvCxnSpPr>
          <p:nvPr/>
        </p:nvCxnSpPr>
        <p:spPr>
          <a:xfrm flipV="1">
            <a:off x="5724128" y="1988840"/>
            <a:ext cx="1352872" cy="160746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Metin kutusu 35"/>
          <p:cNvSpPr txBox="1"/>
          <p:nvPr/>
        </p:nvSpPr>
        <p:spPr>
          <a:xfrm>
            <a:off x="7077000" y="1327120"/>
            <a:ext cx="2339752" cy="1323439"/>
          </a:xfrm>
          <a:prstGeom prst="rect">
            <a:avLst/>
          </a:prstGeom>
          <a:noFill/>
        </p:spPr>
        <p:txBody>
          <a:bodyPr wrap="square" rtlCol="0">
            <a:spAutoFit/>
          </a:bodyPr>
          <a:lstStyle/>
          <a:p>
            <a:r>
              <a:rPr lang="tr-TR" sz="1600" dirty="0" smtClean="0"/>
              <a:t>Proje günlüğü projedeki ortaklarınız ile projenin durumu ile ilgili anlık paylaşım yapmanızı sağlar..</a:t>
            </a:r>
            <a:endParaRPr lang="tr-TR" sz="1600" dirty="0"/>
          </a:p>
        </p:txBody>
      </p:sp>
      <p:sp>
        <p:nvSpPr>
          <p:cNvPr id="38" name="Metin kutusu 37"/>
          <p:cNvSpPr txBox="1"/>
          <p:nvPr/>
        </p:nvSpPr>
        <p:spPr>
          <a:xfrm>
            <a:off x="6932451" y="3233985"/>
            <a:ext cx="2339752" cy="830997"/>
          </a:xfrm>
          <a:prstGeom prst="rect">
            <a:avLst/>
          </a:prstGeom>
          <a:noFill/>
        </p:spPr>
        <p:txBody>
          <a:bodyPr wrap="square" rtlCol="0">
            <a:spAutoFit/>
          </a:bodyPr>
          <a:lstStyle/>
          <a:p>
            <a:r>
              <a:rPr lang="tr-TR" sz="1600" dirty="0" smtClean="0"/>
              <a:t>Projenizi yürüttüğünüz alan olan </a:t>
            </a:r>
            <a:r>
              <a:rPr lang="tr-TR" sz="1600" dirty="0" err="1" smtClean="0"/>
              <a:t>twinspace’i</a:t>
            </a:r>
            <a:r>
              <a:rPr lang="tr-TR" sz="1600" dirty="0" smtClean="0"/>
              <a:t> açabilirsiniz.</a:t>
            </a:r>
            <a:endParaRPr lang="tr-TR" sz="1600" dirty="0"/>
          </a:p>
        </p:txBody>
      </p:sp>
      <p:cxnSp>
        <p:nvCxnSpPr>
          <p:cNvPr id="39" name="Düz Ok Bağlayıcısı 38"/>
          <p:cNvCxnSpPr>
            <a:endCxn id="38" idx="1"/>
          </p:cNvCxnSpPr>
          <p:nvPr/>
        </p:nvCxnSpPr>
        <p:spPr>
          <a:xfrm flipV="1">
            <a:off x="5652120" y="3649484"/>
            <a:ext cx="1280331" cy="19842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20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randombar(horizontal)">
                                      <p:cBhvr>
                                        <p:cTn id="26" dur="500"/>
                                        <p:tgtEl>
                                          <p:spTgt spid="2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500"/>
                                        <p:tgtEl>
                                          <p:spTgt spid="2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randombar(horizontal)">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randombar(horizontal)">
                                      <p:cBhvr>
                                        <p:cTn id="50" dur="500"/>
                                        <p:tgtEl>
                                          <p:spTgt spid="39"/>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20" grpId="0"/>
      <p:bldP spid="23" grpId="0"/>
      <p:bldP spid="27" grpId="0"/>
      <p:bldP spid="36"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ev.petercook.com/wp-content/uploads/2012/07/Partn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1915325" cy="173422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50055" y="1990830"/>
            <a:ext cx="3131528" cy="738664"/>
          </a:xfrm>
          <a:prstGeom prst="rect">
            <a:avLst/>
          </a:prstGeom>
          <a:noFill/>
        </p:spPr>
        <p:txBody>
          <a:bodyPr wrap="square" rtlCol="0">
            <a:spAutoFit/>
          </a:bodyPr>
          <a:lstStyle/>
          <a:p>
            <a:r>
              <a:rPr lang="tr-TR" sz="1400" dirty="0" smtClean="0"/>
              <a:t>Farklı ülkelerden iki öğretmen bir proje fikri ve süreçleri üzerinde anlaşıp, birbirlerini bağlantı listelerini eklerler.</a:t>
            </a:r>
            <a:endParaRPr lang="tr-TR" sz="1400" dirty="0"/>
          </a:p>
        </p:txBody>
      </p:sp>
      <p:sp>
        <p:nvSpPr>
          <p:cNvPr id="6" name="Sağ Ok 5"/>
          <p:cNvSpPr/>
          <p:nvPr/>
        </p:nvSpPr>
        <p:spPr>
          <a:xfrm rot="5400000">
            <a:off x="6076876" y="2871277"/>
            <a:ext cx="1059344" cy="648072"/>
          </a:xfrm>
          <a:prstGeom prst="rightArrow">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7" name="AutoShape 4" descr="data:image/jpeg;base64,/9j/4AAQSkZJRgABAQAAAQABAAD/2wCEAAkGBhQSEBUUEhQVFRUUGBcUFRQUFRcUFBUVFBYVFRUUFBUXGyYeGBkjGRQUHy8gIycpLCwsFR4xNTAqNSYrLCkBCQoKDgwOFw8PGikcHiQpLCwtLCwpKSwpLCwpKSksKSkpLCksLCksKSkpKSosKSksKSwpKSksKSkpLCksLCksLP/AABEIALsBDgMBIgACEQEDEQH/xAAcAAAABwEBAAAAAAAAAAAAAAAAAQIDBAUGBwj/xABREAABAwIDBAUHBwgFCgcAAAABAAIRAyEEEjEFE0FRBiJhcYEHFCMykaGxQlJTgpLB0RYzQ1RicuHwFRckosI0RFVzk5Sy0tPxCCVjg4TD1P/EABoBAAIDAQEAAAAAAAAAAAAAAAABAgMEBQb/xAAnEQACAgIBAwUAAgMAAAAAAAAAAQIRAxIEITEyEyJBUXEFFFKBkf/aAAwDAQACEQMRAD8A49KEokFWTDlCUSCADlCUSCADlCUSCAFShKTK03Rjyc47HEbqiW0z+mqg06UcwSJf9UFFAZvMhmXSNleRmrv6oxD27uhU3cUz16nVa8OE+o0te3W9/FaTC9BtmU7VcI55HHf1h7RmhTUG1YtkcUzLV4LyYbRq0N8zDktmMhc1lU2BkU3kGDNuPYuhYDoRs+nVa+lQdLTmzVarqrR27sgAkTaeMJ7avS3GMxz8NhnNY0FoYHMa4maTamZznA3OY6J6V3Ft9HE8bgqlF5ZWpvpvGrKjSxw8HCUxK7rtLY208WGjEsw1YNu3fUaTss2OWaVuCg/kDiv1XZ/+70f+ko6j2OMShK7OegeK/VNn/wC70f8Appv8icR+q7O/2ND/AJUahscclCV2VvQbEHTB7PPC1GhrrHqofkNiP1LAc/zVHTnpojUNjjUoZl2N3QWv+o4H/Z0tU2Og1eb4LBHWwpUh783BGobHIMyGZdhHQit+oYL7FPjpo9K/Iar+oYLl6jNdY9fVGobHHJQldiPQp/HA4HSdGi3P87oh+RDz/mGC8I+6sjUNjjkoSuyfkFU/0dhPeP8A70X5Av8A9G4X2v8A/wBCNQ2OOSildgrdBS1pc7Z2FAAkkufAA/8AkrnnSzD0mvaaVNtORdrC/L2GHucQe4+HNahZRShKJBIYcopQQQAEEEEABBBBAAQQQQAEEFvPJr5P8PtEVHYjEmllOVtNmXObSXOLwQGxYDWx5XaViD8k/Rp1TEtxb2tFDDkOJqMa9jyXBjmgFwMhrnODgCA5rZXpMFZrY3QvCYFgbQYcrsoIc4v3joMOIdYEzciAcotYRe4KnlbEiBYNb6rAOAOp8VZXQjZy/wAo23HbM2tQxMF1DE0t3iGj5W6eeu39trajY5gEcVqcZs5tRjatMhzHtD2PbcOa4SD3EKi8vuzd5s2nVF9zWaSf2agdTP8AeLFjvJL5R2UGHB4x0UruoPPyHE9akTwaSSQToZ5iHGVOga6HUdlbBOR5EEzlv2NBkeJWBxYczbjZkOFSlqL/AJlgHeulbFxrK1N76Ly4B2U5XiBDWwYadYXPdu9Xb1Mz+kwxm3Jg49ynJkUdeoNBY0wLgcOxOZByHsSMP6je4JxVEhJpjkPYkDDt5BOlAIAa81byQ81byVZtAN3hzAcz1a06Aas6vAJqwa6AJ9Z1sREFto4k9bQJDLjzVvJH5s3kqfKMzScsQ0D8/OaIHhI4+KTAgN6sucfp4JEAX4esez2IsKLo4ZvL4IvNG8vh+CpqpblMZYLpM+cdsaaXzdiVLJBBF4a2d/6wiZHJAFt5o3kPYPwQOHaIsNRwH4KNslgDTBBuNN5w57wkqa7h3/cUxB5ByCGQch7EaCAM707q5MFUi029xP3LzX0sf6YDk0e8r0L5T68YUN+c74ZR/iK849Iak4h/ZA9gRLsgXcrUEEFWTAggggAIJUIQiwEoJWVDKiwEoJUJ7CYGpVeGUmPqPOjGNL3Hua0SiwI6lbMxJp1WnePpCYc9gzOA/dJAd3FbzYfkQxtYB2ILMM08Hekqx+40wPFw7loMV5LcHhqZs+s/51R0N8KbIHtlTUWxNoseivlCpuIYajqtMFobmcA6nFhYAfBdGwe26LiesGnQ3s7tBFiuF4Kg2k8SwZQdB1dO5anZ+3AQAGnvm3wV1X3K7NZ5WdoYduy69OvUDDVpkUhq59RpD2BoGvWaL8BJXmFd08oXR6pjdmB7GOfVoVGuY1oLnFj+o9rQL8WO+oqrov5C21KTXY2u6nUPXNGkabiKenWeZGax0kCQqZLqTQv/AMP+23M84obolktqmoIhpIyBpnUnLIHY7kp/TCsDtuk4Wvhjy+WR9yvMD0SOxsJiH4Wo+q3I6uadVtOS6lTJgVGAG4GkHs4zz5vSkY7GUa+XIQ6ixzZmC2q4iDAmxB8VL4Ez0DhvUHcnE3hz1R4/EpxIAIBBAIAqsZiAKjgSBYT6aqw2giWtbDddQdITIxLTmOYRYT5xW0kcMtjAOndxKextbrv6wEAfp3M0jVoacvemTWbaKmjZI85cL3iercXF0hg86bDesOP+c1u8Xyda/PRONzVCcsGCSYxNZsEnSzNLad6bFYRJqaAEf2kwRmuT1Px5INxVj12gwP8AOiRHrE3Za0cOJQBMGGfcxciI39Ui8THV6veB7El2EeREcCLYmroTMzlmVFqYoSMtVpmY/tUT1jwynsHZojbiAf0oyyWhwxNzxE9XXq87XQBZ4SiWggzraXuqGIHF2ncnXajx+78Uzs90sBnNJJkP3g14OgW8E78rw+J/gmIWggggDn3lYqnJSHCfff8AALzxtGpmrPPNx+K715XcVDqTeQe72BkfeuAPuSeZJUZMcUNoJUIoUSQSCOEIQBM3CG4VoMKlU6ADgXNzAEEt5gGSLcxZZPVL9Cuw2zn1HBlNjnuOjWNLnHuaLrZ7F8i+PrwXsZh2njWPWjsptk+2F2ro1h6NKkPN6bGMcA4ZGhuYESCSLmx4q3fiI0BJ5AfebBbViruzO5/Rz3YnkLwdKDiH1MQ7lO6p/Zacx8XLd7P2TQwzMtClTos4hjQwd7iNe8o/OSSQItwb13dxPqi3xTB6xi0jn6Vwvaw6rT2qxRSIN2PVsSDOUExxHq/aNlm9rUi8GD9m/GPWPV5q9qmTfU2hxzkHhDG2At7lCxNOYB14Bxva8im1WIic62hsmTYSezrn26BStgbGcXgugd7rjv4Ba12ysx0tHyiQPsD4FSqfR2j+ki9hBydggDU+1MCZRxmHpUS19amMwIs4OOnANlZzZu2mUaZIawucHAtm9yYl0aZYNgFnttYR1CoWuBjgSCMw4OHYVTjaMmADPvURl7/SzWG0OBlrqc2cxwLXtPYWkhZ/bvRulgsc3zf/ACetua9EZi4taTDmkm9nA6k2IScTSLpMGWwSRexniO5QcZii6pSBcXZGgQTOXrzA5alRkkCZ6HwnqDx5czysnkxgz1B4/E9g+CfUCQCgECgEAVlTEjekF4Aa6/piDoDBZl90pQr0iZFc9WLCoCLc/YZ8UivVio7r8wRvnAAZdcuQgGfx7Ezv7k7wZRad+7gOrI3fGL356pDJAfT/AFh17D0gPGbW1sg2rTd6uIOnCo3sE6doTDcRFzUEOufTuMCcst9H29lwEk1DBG8GYSR/aDpxk7rhl5HigCXv6X0+tvzjeAB9sX8UbqlM5hvyDMn0jQW3IjSwkx4BQ/OeG8ECXB2/IJBsJ9HES3wkpdTF/wDqARAnfRLoEg+j7CgC0w5GUQ7MODpBnxFkbfWPcP8AF/BFhz1G3mwvMzbnAnvhCnq7vA/utP3piHEEEEAca8ruJnEOHzaUeLnPHwhcjOGXSfKLW3mNrDtY32MDj75WRdgVnySpl0I2iiOGRebq7OCSTglXuT0KXzdH5urjzJAYJL1B6Fk3ChKGFVkKQ7B2mwHaTwC3uxvJ/Ta4ecHObHKwwzxdqfCFjw455X7TVklGC6kjyb4/PhGsPrUSaR7hBZ/cc0eC1mIpzM30sczhx+SDdNtwNOk1opMaxo4NAA8eZ7Snnm3uMW17Rou5FNRSZypNNtoZqaQ7S0B5DR3Cmy5Heg55ABJgftHdM5eoOse480lsgWBB45RHfNR9yO0ckdPmBw1aMx4n8662qYgnWFpDdfomdxPrOSqTwG2aI4kDIy51l2v3oqcTaCdAW+lcIjV7uq3uRAXnU8RJrPBE/VYgQisTreP2RlaI51HfcqTam0nMks4fNufGo5XNc8Dc6w70jo7Gt6rVkelRArUM7oBJHWcLklmrG6mMwATulY0Ue3+lZqMDHtDsrpBkuI4EZjz5dgWT2jtJzaTjS6rhBPaBqPfPgtxtLYQJII7LkcdIa371mMf0cLZjQ2jsKJJgn16lRsnbrBTDXvnM3K/1i651za8tCpW0dmtoFha8PD2ucCHB2jhq4a8fvWXp4M06ha4eqYV8WFwYACfWByiTfLePBY/U96izS4extHpPZx9GP5+CkrjY8ouOaBlDQBw3b7x3kq1Z06x8D0TPs1PxWimZ9kdPKIaLmf5cY/6Jn2av4pX5e4/6Gn9ip/zIphsjcupOc98TE3mrWb9kZY+yYRnC1I0F4n09UaaQcvfK58/pjizJNAXMmPOBfuFQR4IHpviuNAcv044z9IjVhsjoJw9WdBpH5+qPkxcZdZm/ihUwb5tMAQDv6oJjmAPeufnptijJ3Av21xxm0VLacEPy2xVvQ6aXr85v17+KNWGyN8cDU7eAtiKvAR83X4pTsNVmQBcXG/qAA6GBk5QeF/aufflriYjcW7HVx/j07EZ6dYm/oNY41+Eade2n8yjVhsjqDBAHdzn3nVIo8e1x9xj7lzj+sjF/QN+y/wDFJb5RsUP0DeJ9V/EyeKKYWjpqTUMNJ7D8FzX+szFfQN+y/wDFQ3eVjEkXo0r9lSb+KKC0Zfa1Te42q7gX1XeAdlHuKYdgwhshxdUqFwg9oImSSSJ7grTdDkudnl7zoYI+wqDgUg4JXW5CSaIVGxdqUvmfYh5org0Ak7pRch6kaJC6J0L2oauEDXGamGO7dzLI9G77EDvplc9arjoptXcYthPqVYov5dY+jce58Due5PhZdMlPsyPJx7Qv6OqB2ZqFJ0hR6Bykt5ad3BPUTchd85IzVbDuGnHM88urT0AmLoOAkAkZv2+sf9my3t0T2Ibbx+cWjxI1vFu1MtNrTljgN2z7R6x8FEQp/DNpFsxjhPVpN17ilPfAvYHQP6jfqsb1j3FIYYb1Rb9nqDhcvdc6ahCkPm2m5LL68TUdr4XSADm2jQaD9EwnkAOseKxPlHa04UObrTqMd1Ww2T75uNVsw0O0uZvk65sOL3CAqHpfhWvwddoichdaajpbBu7RqfwDE7svaHAZWuAMiBYiZLj38yotXZ4Lefv9/FSOj1beYOg7Umm0cahlgynq6N9VTctyD7yCfYNApIRzTpVsINqNeBZ4g/vN/gR7FY9A2N3lWQbNZcEg+vOoItYW4rQ9Jtm7zDugXZ1x9XX+7Kz3QlsVK3cz4k/csrjWWzRd4jauxIPO/wDH8Csm/Y9MTHn8Nm4xDYgTcA1Jiy0oF/H73hZ/ajsPun5Xt3kaCs+Q7N1hk3kc7RH3aDOyM7Z9IMD/APzDKYIPnDbzEW3k8QlVNl02loJ2gMxhv9pYZME/ScgVLxvm2akGuZkz9YCs8tyZTE+ksJj2BKc7DecNGZuUU3G9Z8Z5bBHpLOjMNeaBEB2y2B4ZO0cxBMecM0BAPy+ZCDNnsJLQ7aMtiR5wziCR8u9gfYpuGdQ3tUuLYBZkzVn+rHXyne6SATcpGBfQ3dQlzM2arc1nh0Sd3+kvYwNbJDIlPA03SQ/aNiQf7QyxaYPyuaT5nT3e83m0ckTO/boezNPFPvfSGGBBaHkMkiq/MXSC8u9JqYM25p/Geb5qTWlmQvhwFZ+UsymA4byImOWgQBDqbNa0gF+0QXHKPTtuTP7XYUb9mtDg0v2jmIJA37NBE/K7R7VLquo79olpbkmN9UgPnUels6DzSsG7DmtVzOaWhzchNapZuUZsp3sxI7UAQWbNYSQH7RlsE+nZYGYvmjgfYiZs1jgSH7RIBLSd+yxGo1UnCmjuKhLhn9IAd9UDtXbv9JeBpYonVKIoNhwDi6mXRWqAmXN3kjecpkoAi09lse0Oa/aJaRM75mnPWVpW1WtAb1uqA29z1YFzN+ChVG4MNIa9osYjEVYFjFt7CLH1n58lNkuqZw15MMY8ODml/wCyQ1w1F4QBA6QlodTLZkl8kmeIsOQsbaKG1H0gJyUSbGTIFwCWgkTxuolJ5XL5XmdTjP2E0MRbtNhxSg4rGzWGaaQaSMuKSXlQbGQWvSnOBBB0NuSZBCW16qQHUOjW1vOMNTqEy9noqv77Yk+ILXfXVu58OB52+8feuddBtqbvEmk49TEDL3VWAlh8W5m9+VdBc0lh5j4i/v8AvXpOPk9TGmcbNDSbROBkKHEnhmHL0rxp8o9Vp1TuGqyE3VqdYg8PnGG3mYaLuNtDzVzKQOde+usTvXg9jRLW6lB54Ov2O654ARTbbVE8wNIbpBIpMnujMZukjTiAJBLfRs9pOY94SAFUxGf+8Y7erSYL+KjbQZmpOa7RzXN63UHWFgGC+vO+qkhxvGhE9Xqtved4bk9yaJmS3jruwJ7zUdqmBlugNScCGk/m31GQXZWiDm4dY+sr0tjsb3BjBPfdyzfQw7uvjKQkltXMMozOh2YeubAWGq0rnX7QI+e/XnoELsIFSmsb0fwm6r4lnzSAO6HkH2Qts2SLiDy/7KiqUgK9Q8XNbP1RUA+PuSlG2mSUqTRJaesO/wDxH8UeG2g8NA3FZwAiWsaQe0HPom6busO8f8TfxTFAVQJBoQb9Z1UEAc4pETEcUhMKjtFzHVmllZpLjWjKPUIDAXEOtdqiZ3eaOpNa92VmWwGXrSZJJEDW19EZY9zt440hmaKbmNNQuHWDtSwCeGunNDGEtqECC1wbxdmkZuAbBHC5HcqpTplscdrqQHFzX0zDrOa931XA5jJ1kq1q7RcatOoBULWZqZeADDqpaGt15ge5V9WpmrsBFgxxPgWwI7b/AGU9hmuqGrSZuxldTqTUc8cTDQGsdxbz4qGObui3LBU2S3V6jMS5xp1hvWta3qy5xpZnOsDyKPZ+IqMfVaadUFznVcuW5a+wOtrg+xNAPe4VDum7l9QEF9U5iBDiIpWEXHHuVftjalRjfOKYGUNaHhpJcGSSXC14m/YFbKaj3KIQcuxNoio7COoNp1C5o3ZblsHWcBM8iPal4zHPfTpvDKpZTeKhdkMNbTDg49sXQwGOGXeNEh8OJnW0ZjzshTpnIaLSyHtcA9xcPWvGVrXSbmO5KOWLJSwyiHi8W/e0qhZWygFmbIReqW5QL8SB7kfnL24kuLKoFQNDeqZdugc2h5FJqUXumj6IFhpuLs1Uh0CRA3VtL9/FODDVaxa4blopOe2C+p1iDlJEUrC1vuVhSIwVZ4dVpuY9hc59WHtiW1HGCPEOQqm/8/tFOVsBWDy8Gh6gbBfU0bJmRS7U1U+7/D/FA0UnSYwyn+/H9z+CqqdZWvSj82z/AFn3O/BUzHLl8vzOjxvEltrpe/UZrkoOCws2Ikb5Fvk1KQXhVtkiLI5+1OAW/BM+1Kb/ADZQAddNi0lrmkOaRwc0y0+BAK63sXawr0adYW3ghw+bUbIc3wcHDwC5EHfz/JWs8n+04qVMM42qDe054VGgB4He0Nd9Ry6PAy6z0fyY+VC47L4N1S6riOHDuTtRx4Tr8nKDEc3aCyiufofA/wA+1SCJH4iR4hdw5gmm64IidCW9cyOBe6yRm9vC5qvkWmTYG/vSXH50xwzENn91jdfFNuEC9h+0cjT3NEmOztUQF1ahPLX5XpCD2NFhqkuN+tJtYOMk6C1NvD8UegsIHhTZfW/rFGOJFhrYZGnnLjc+CYGe2ds/JtDElwjeU2PGYWN4PVGpBaba3V3VEQSfacjfBouT2FOAXkd3UETfi92vgnKdMC8AHvLj9o3SSoCNTcbzJ7cuUdwBv4qlxR9O791vxctBVVDUpZq7rxDW/wDEU32EFTdcd4/wKMcMGta7e1DmIlhFPLBvEhuaB396nMwZEdYW7OUfgqLpZs+myg4tqYkuEODXPp7uxE2DA6AJAvyVUuzJxa2Q3tutkeAHuGap+zljJIIMTwHFDDuc6sIJLQwzPzpAF+6VBp0W1qLXnPLYy9YZOMlwi5i2oVtg8Wxjb68/cFjk+34borv+hsaTXcSPkt+LvwUbC1suIcGktzuYwwGmALyARE3Ksa+0KbWyfb8Pj71W0qYe+SSAXtlzCA8AwJaSCAUoumOauLLPEYIMpvitV60k9Sjq7Ug5bSofRoh2HDT1iBlM8Y6plWe09jUW0nHfYwmLA1KUTwn0cxKo9k41tEuDyAM03MagK7N8FHHu2Stg4d1OhuuDC5ngxxA90Jp9TdUQYvTFufV0+Csam26IbMiOJHEqDU2hTq0yARy9qzmofa9zqoc0uaXskw0O0FrESLSjpGox7mCpV4POWi1xzPLs09S2gPtSKLGOq0w5zwwgiaZbm9U/OBET2K1OxsNM7zFSdTmo3A0/R9/tWzE7iYcySl0Kym6o9pLq1SzniNy22VzgJ6msR7Upx+7/AAqcdkYcaVMULzrQ1OpvT1UZ2EvY2tE6wFaUlB0oPoW/vt+D/wAVQgrRdKqEUBf5bfgQs60D+QuVzPP/AEdHi+IsPSs3akh3af58Eqe0rA2bASOfvRh45hFbtR27VAkRx4pQPeiD0pr1EBQd3pyjinU3sqM9em4Pb2lvyT2ES09hKazJUfzKcZOLtCatUzrlHFNq021KZllVoe3xAMHt59oKk4arIWN8n+0pZUwxN2empfuuPXaO55n/AN3sWpw9WCR/N16jFkWSCkjiTg4ScR4vuYBvfqgAjnLz3FNMde2v7IzEc5qOspLmg6ifh7EHKZAabTOtgefru9psE5uxMm57b+7QISmTXvAuRwF/byQBJzIOUepSeR1S1vbBcfZIHxTTcHF3Oc883Gw7mgBo9kooB93YqIn07+5vxcr5rpCzLcU19erlc12XK12Ugw7rGDHG4shiJwqKg6S3puHMEe0K4zKs2tSzNKgBmtlYs7oAmGHTv4ghSWVAe7Q+CqtjX3tE8CXDvlW1CjYrBJUzowdqxyrUDiARIF+yeCmsytpuMgRldfsVdXMAnks5idruqP3XBzmh3cDMJLqNujdba29kYxz4LS5osCNbjUm1lkuktRprEg2dEjhp/FWPSapmw5HZ7IuFgqeMcSA4k8u5X5V1sz4pdKL+ji8rcly0aTy5IvPCBlFhqo2HuFNdh7KkuLbo/Vc6u0uceq0mOF7Ae8rcNqWWF6OD0jj3D2f91s6brLXjVRMmR3Idc9ILkklJJVhWU3S4/wBnH77fvWYaAtN0rE4f67fisyGLk87zX4dHieL/AEUAjSQ1HlXPZsFIkCEeVRGNhG16QHI0hjko83YmpS86QEvAbROHrMrgH0bpcB8phEVG/ZJjtAXT6hGZrmmWuALSNCDcEe33rk28W36D7RFXCuoOu7DmBPGi6Sz2Q5v1BzXX/jsvfGzBy4dpo1zcQ3SZPIXPiBp4pL6nK/YOHedAiwoAbDQAOQEBPTZdc54w2jPrH6oNvE6n3J9zQBayZq1A25IA58FnNqeUGgyW0Qa7xY5bUwe2odfqyoynGCuTokouTpGppvt3LNbY6c0Kctpnfv0imRkB/aqeqO4SexYjam1K+JPpqhyfQ0+rT+txf9b2KKKYFhoOAXNzc9Lpj/6bMfE+Zkzau3cRiJFSoWUz+ipS1p7Hu9Z/tA7FN6EABtUAQA5sAWGipXaK56HG1X94fBU8XLLJluTsnyIRhjpI1GZM4hshHmRkrrnOMfT2W4Yp726WnxkH7lbU8OQE43aLG1XsjrWk+E/el7y6wZX7mb8SqKKjbFfd0yeKoOimzt9WJJIy3JiZJ8VbdJq0tDRq4wArTo5s7csAESbmeangjfUrzyroStq7FDqZGY/ZH/MuV7UwJpVS3tsV2Ou8kcPYfxWM6U7JztJESLgx/FaJxtGaMqZA2JS3jBzV03ZkgAlQOibw5ul/geIWmNOFgfQ6CVoY2Zs3dOjnefirxpsqnC4pxrZTplMd4I/irQLdidxRiyqpMWSkEoEpJKsKip6Un+zn95vxWaabLSdJ/wDJnd7f+ILL0xZcjn+a/Do8Txf6OtKNxTYRuXONo44o5TRRHxSGJzJWdNwEYamIWKiMVEjIjDEgHBU7VO2FtjzbFU6pPUJ3dX/VvIGY/uuDXdzSq7IifSBBB0NlZjnpJSXwRnHaLTOxOrNpk5iGtHEkAR3rObT8odFpLaANZ2kjq0we1x+6/YsBVfVqNArV6tVoAAa53VAaIAgDkB36m90oUwBAXTy/yHxjRihxP8ix2ntmriPzr+r9G2zB3jV3j7FDaQNPgm8qVlXMnklN3J2bYwjFUkOZkM6ayo8qrJC3PVO/pbVwbyKbWuD7kOnUcQQrNzCqDa+y85lauNNQnbKc0do0Tf61a/0VL2uQ/rZr/Q0va5UP9BJWG6PTUYObhPdN/cuquRH7MHoM6LgiX+kcAHOAcQNASNFYOqwLpiiyAoW068A3Wa7ZqXRGU6RdIjTxDS0B0SYOnZp4pyl5T6wH5qn7XLP46katZx7YHglt2Ir1lUFVlDxObsvqnlSrEEbpg7QTI7pBHuUOp5RKpaQWNdPEm/8AdACrjsNN1NiwE1yI/ZF8dlx0U2yTUcbCTcDS/wDJXQ6eJzCVyro+zJWI5j4H+K6Fs6raFVPuXY7Spi9q411FpqsALmAuAOhgXB8Fmh5U6v0NP7TlqcdSzMIPER7Vzh2xIJHIkexOGXRUxZMWzsv/AOtGr9Cz2uQPlPq/Qs9rlQ/0Kh/Qql/ZX2Q/rl3U6bVcT6NzGNaSCYkkwbC6nMNln8DsrK6VesYYXP5U95Wa8MNVQ6hmTeUoZCsheOZkMyRkQyJARw1GGpIcjDlYIWGowEmUaiMUEYlEAjhAByUMxQhBAAzI86TKUkAYehvElAIAPeJDxKXCSQgBvdqVsnDzUn5vxP8AJUeFZ7HFj3q/D1kVz6ItHOsqLbdSGklXvBZnpIfRu7luRQzO7OZJnmrymyyqdnBXDFkzv3GiKDLFGxFMQpRTNUKmLJNFJTGWu3vhbjZ+ixdYelb3hbfZ46oXRi7RmkqZNeLLPY2jlqHtutKQqXaw6w/ngqcq9rJx7ldHYhA5JwoBYbLhASs5QJSS5ACsxRSUUo0ACSgCUEJQM//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6" descr="data:image/jpeg;base64,/9j/4AAQSkZJRgABAQAAAQABAAD/2wCEAAkGBhQSEBUUEhQVFRUUGBcUFRQUFRcUFBUVFBYVFRUUFBUXGyYeGBkjGRQUHy8gIycpLCwsFR4xNTAqNSYrLCkBCQoKDgwOFw8PGikcHiQpLCwtLCwpKSwpLCwpKSksKSkpLCksLCksKSkpKSosKSksKSwpKSksKSkpLCksLCksLP/AABEIALsBDgMBIgACEQEDEQH/xAAcAAAABwEBAAAAAAAAAAAAAAAAAQIDBAUGBwj/xABREAABAwIDBAUHBwgFCgcAAAABAAIRAyEEEjEFE0FRBiJhcYEHFCMykaGxQlJTgpLB0RYzQ1RicuHwFRckosI0RFVzk5Sy0tPxCCVjg4TD1P/EABoBAAIDAQEAAAAAAAAAAAAAAAABAgMEBQb/xAAnEQACAgIBAwUAAgMAAAAAAAAAAQIRAxIEITEyEyJBUXEFFFKBkf/aAAwDAQACEQMRAD8A49KEokFWTDlCUSCADlCUSCADlCUSCAFShKTK03Rjyc47HEbqiW0z+mqg06UcwSJf9UFFAZvMhmXSNleRmrv6oxD27uhU3cUz16nVa8OE+o0te3W9/FaTC9BtmU7VcI55HHf1h7RmhTUG1YtkcUzLV4LyYbRq0N8zDktmMhc1lU2BkU3kGDNuPYuhYDoRs+nVa+lQdLTmzVarqrR27sgAkTaeMJ7avS3GMxz8NhnNY0FoYHMa4maTamZznA3OY6J6V3Ft9HE8bgqlF5ZWpvpvGrKjSxw8HCUxK7rtLY208WGjEsw1YNu3fUaTss2OWaVuCg/kDiv1XZ/+70f+ko6j2OMShK7OegeK/VNn/wC70f8Appv8icR+q7O/2ND/AJUahscclCV2VvQbEHTB7PPC1GhrrHqofkNiP1LAc/zVHTnpojUNjjUoZl2N3QWv+o4H/Z0tU2Og1eb4LBHWwpUh783BGobHIMyGZdhHQit+oYL7FPjpo9K/Iar+oYLl6jNdY9fVGobHHJQldiPQp/HA4HSdGi3P87oh+RDz/mGC8I+6sjUNjjkoSuyfkFU/0dhPeP8A70X5Av8A9G4X2v8A/wBCNQ2OOSildgrdBS1pc7Z2FAAkkufAA/8AkrnnSzD0mvaaVNtORdrC/L2GHucQe4+HNahZRShKJBIYcopQQQAEEEEABBBBAAQQQQAEEFvPJr5P8PtEVHYjEmllOVtNmXObSXOLwQGxYDWx5XaViD8k/Rp1TEtxb2tFDDkOJqMa9jyXBjmgFwMhrnODgCA5rZXpMFZrY3QvCYFgbQYcrsoIc4v3joMOIdYEzciAcotYRe4KnlbEiBYNb6rAOAOp8VZXQjZy/wAo23HbM2tQxMF1DE0t3iGj5W6eeu39trajY5gEcVqcZs5tRjatMhzHtD2PbcOa4SD3EKi8vuzd5s2nVF9zWaSf2agdTP8AeLFjvJL5R2UGHB4x0UruoPPyHE9akTwaSSQToZ5iHGVOga6HUdlbBOR5EEzlv2NBkeJWBxYczbjZkOFSlqL/AJlgHeulbFxrK1N76Ly4B2U5XiBDWwYadYXPdu9Xb1Mz+kwxm3Jg49ynJkUdeoNBY0wLgcOxOZByHsSMP6je4JxVEhJpjkPYkDDt5BOlAIAa81byQ81byVZtAN3hzAcz1a06Aas6vAJqwa6AJ9Z1sREFto4k9bQJDLjzVvJH5s3kqfKMzScsQ0D8/OaIHhI4+KTAgN6sucfp4JEAX4esez2IsKLo4ZvL4IvNG8vh+CpqpblMZYLpM+cdsaaXzdiVLJBBF4a2d/6wiZHJAFt5o3kPYPwQOHaIsNRwH4KNslgDTBBuNN5w57wkqa7h3/cUxB5ByCGQch7EaCAM707q5MFUi029xP3LzX0sf6YDk0e8r0L5T68YUN+c74ZR/iK849Iak4h/ZA9gRLsgXcrUEEFWTAggggAIJUIQiwEoJWVDKiwEoJUJ7CYGpVeGUmPqPOjGNL3Hua0SiwI6lbMxJp1WnePpCYc9gzOA/dJAd3FbzYfkQxtYB2ILMM08Hekqx+40wPFw7loMV5LcHhqZs+s/51R0N8KbIHtlTUWxNoseivlCpuIYajqtMFobmcA6nFhYAfBdGwe26LiesGnQ3s7tBFiuF4Kg2k8SwZQdB1dO5anZ+3AQAGnvm3wV1X3K7NZ5WdoYduy69OvUDDVpkUhq59RpD2BoGvWaL8BJXmFd08oXR6pjdmB7GOfVoVGuY1oLnFj+o9rQL8WO+oqrov5C21KTXY2u6nUPXNGkabiKenWeZGax0kCQqZLqTQv/AMP+23M84obolktqmoIhpIyBpnUnLIHY7kp/TCsDtuk4Wvhjy+WR9yvMD0SOxsJiH4Wo+q3I6uadVtOS6lTJgVGAG4GkHs4zz5vSkY7GUa+XIQ6ixzZmC2q4iDAmxB8VL4Ez0DhvUHcnE3hz1R4/EpxIAIBBAIAqsZiAKjgSBYT6aqw2giWtbDddQdITIxLTmOYRYT5xW0kcMtjAOndxKextbrv6wEAfp3M0jVoacvemTWbaKmjZI85cL3iercXF0hg86bDesOP+c1u8Xyda/PRONzVCcsGCSYxNZsEnSzNLad6bFYRJqaAEf2kwRmuT1Px5INxVj12gwP8AOiRHrE3Za0cOJQBMGGfcxciI39Ui8THV6veB7El2EeREcCLYmroTMzlmVFqYoSMtVpmY/tUT1jwynsHZojbiAf0oyyWhwxNzxE9XXq87XQBZ4SiWggzraXuqGIHF2ncnXajx+78Uzs90sBnNJJkP3g14OgW8E78rw+J/gmIWggggDn3lYqnJSHCfff8AALzxtGpmrPPNx+K715XcVDqTeQe72BkfeuAPuSeZJUZMcUNoJUIoUSQSCOEIQBM3CG4VoMKlU6ADgXNzAEEt5gGSLcxZZPVL9Cuw2zn1HBlNjnuOjWNLnHuaLrZ7F8i+PrwXsZh2njWPWjsptk+2F2ro1h6NKkPN6bGMcA4ZGhuYESCSLmx4q3fiI0BJ5AfebBbViruzO5/Rz3YnkLwdKDiH1MQ7lO6p/Zacx8XLd7P2TQwzMtClTos4hjQwd7iNe8o/OSSQItwb13dxPqi3xTB6xi0jn6Vwvaw6rT2qxRSIN2PVsSDOUExxHq/aNlm9rUi8GD9m/GPWPV5q9qmTfU2hxzkHhDG2At7lCxNOYB14Bxva8im1WIic62hsmTYSezrn26BStgbGcXgugd7rjv4Ba12ysx0tHyiQPsD4FSqfR2j+ki9hBydggDU+1MCZRxmHpUS19amMwIs4OOnANlZzZu2mUaZIawucHAtm9yYl0aZYNgFnttYR1CoWuBjgSCMw4OHYVTjaMmADPvURl7/SzWG0OBlrqc2cxwLXtPYWkhZ/bvRulgsc3zf/ACetua9EZi4taTDmkm9nA6k2IScTSLpMGWwSRexniO5QcZii6pSBcXZGgQTOXrzA5alRkkCZ6HwnqDx5czysnkxgz1B4/E9g+CfUCQCgECgEAVlTEjekF4Aa6/piDoDBZl90pQr0iZFc9WLCoCLc/YZ8UivVio7r8wRvnAAZdcuQgGfx7Ezv7k7wZRad+7gOrI3fGL356pDJAfT/AFh17D0gPGbW1sg2rTd6uIOnCo3sE6doTDcRFzUEOufTuMCcst9H29lwEk1DBG8GYSR/aDpxk7rhl5HigCXv6X0+tvzjeAB9sX8UbqlM5hvyDMn0jQW3IjSwkx4BQ/OeG8ECXB2/IJBsJ9HES3wkpdTF/wDqARAnfRLoEg+j7CgC0w5GUQ7MODpBnxFkbfWPcP8AF/BFhz1G3mwvMzbnAnvhCnq7vA/utP3piHEEEEAca8ruJnEOHzaUeLnPHwhcjOGXSfKLW3mNrDtY32MDj75WRdgVnySpl0I2iiOGRebq7OCSTglXuT0KXzdH5urjzJAYJL1B6Fk3ChKGFVkKQ7B2mwHaTwC3uxvJ/Ta4ecHObHKwwzxdqfCFjw455X7TVklGC6kjyb4/PhGsPrUSaR7hBZ/cc0eC1mIpzM30sczhx+SDdNtwNOk1opMaxo4NAA8eZ7Snnm3uMW17Rou5FNRSZypNNtoZqaQ7S0B5DR3Cmy5Heg55ABJgftHdM5eoOse480lsgWBB45RHfNR9yO0ckdPmBw1aMx4n8662qYgnWFpDdfomdxPrOSqTwG2aI4kDIy51l2v3oqcTaCdAW+lcIjV7uq3uRAXnU8RJrPBE/VYgQisTreP2RlaI51HfcqTam0nMks4fNufGo5XNc8Dc6w70jo7Gt6rVkelRArUM7oBJHWcLklmrG6mMwATulY0Ue3+lZqMDHtDsrpBkuI4EZjz5dgWT2jtJzaTjS6rhBPaBqPfPgtxtLYQJII7LkcdIa371mMf0cLZjQ2jsKJJgn16lRsnbrBTDXvnM3K/1i651za8tCpW0dmtoFha8PD2ucCHB2jhq4a8fvWXp4M06ha4eqYV8WFwYACfWByiTfLePBY/U96izS4extHpPZx9GP5+CkrjY8ouOaBlDQBw3b7x3kq1Z06x8D0TPs1PxWimZ9kdPKIaLmf5cY/6Jn2av4pX5e4/6Gn9ip/zIphsjcupOc98TE3mrWb9kZY+yYRnC1I0F4n09UaaQcvfK58/pjizJNAXMmPOBfuFQR4IHpviuNAcv044z9IjVhsjoJw9WdBpH5+qPkxcZdZm/ihUwb5tMAQDv6oJjmAPeufnptijJ3Av21xxm0VLacEPy2xVvQ6aXr85v17+KNWGyN8cDU7eAtiKvAR83X4pTsNVmQBcXG/qAA6GBk5QeF/aufflriYjcW7HVx/j07EZ6dYm/oNY41+Eade2n8yjVhsjqDBAHdzn3nVIo8e1x9xj7lzj+sjF/QN+y/wDFJb5RsUP0DeJ9V/EyeKKYWjpqTUMNJ7D8FzX+szFfQN+y/wDFQ3eVjEkXo0r9lSb+KKC0Zfa1Te42q7gX1XeAdlHuKYdgwhshxdUqFwg9oImSSSJ7grTdDkudnl7zoYI+wqDgUg4JXW5CSaIVGxdqUvmfYh5org0Ak7pRch6kaJC6J0L2oauEDXGamGO7dzLI9G77EDvplc9arjoptXcYthPqVYov5dY+jce58Due5PhZdMlPsyPJx7Qv6OqB2ZqFJ0hR6Bykt5ad3BPUTchd85IzVbDuGnHM88urT0AmLoOAkAkZv2+sf9my3t0T2Ibbx+cWjxI1vFu1MtNrTljgN2z7R6x8FEQp/DNpFsxjhPVpN17ilPfAvYHQP6jfqsb1j3FIYYb1Rb9nqDhcvdc6ahCkPm2m5LL68TUdr4XSADm2jQaD9EwnkAOseKxPlHa04UObrTqMd1Ww2T75uNVsw0O0uZvk65sOL3CAqHpfhWvwddoichdaajpbBu7RqfwDE7svaHAZWuAMiBYiZLj38yotXZ4Lefv9/FSOj1beYOg7Umm0cahlgynq6N9VTctyD7yCfYNApIRzTpVsINqNeBZ4g/vN/gR7FY9A2N3lWQbNZcEg+vOoItYW4rQ9Jtm7zDugXZ1x9XX+7Kz3QlsVK3cz4k/csrjWWzRd4jauxIPO/wDH8Csm/Y9MTHn8Nm4xDYgTcA1Jiy0oF/H73hZ/ajsPun5Xt3kaCs+Q7N1hk3kc7RH3aDOyM7Z9IMD/APzDKYIPnDbzEW3k8QlVNl02loJ2gMxhv9pYZME/ScgVLxvm2akGuZkz9YCs8tyZTE+ksJj2BKc7DecNGZuUU3G9Z8Z5bBHpLOjMNeaBEB2y2B4ZO0cxBMecM0BAPy+ZCDNnsJLQ7aMtiR5wziCR8u9gfYpuGdQ3tUuLYBZkzVn+rHXyne6SATcpGBfQ3dQlzM2arc1nh0Sd3+kvYwNbJDIlPA03SQ/aNiQf7QyxaYPyuaT5nT3e83m0ckTO/boezNPFPvfSGGBBaHkMkiq/MXSC8u9JqYM25p/Geb5qTWlmQvhwFZ+UsymA4byImOWgQBDqbNa0gF+0QXHKPTtuTP7XYUb9mtDg0v2jmIJA37NBE/K7R7VLquo79olpbkmN9UgPnUels6DzSsG7DmtVzOaWhzchNapZuUZsp3sxI7UAQWbNYSQH7RlsE+nZYGYvmjgfYiZs1jgSH7RIBLSd+yxGo1UnCmjuKhLhn9IAd9UDtXbv9JeBpYonVKIoNhwDi6mXRWqAmXN3kjecpkoAi09lse0Oa/aJaRM75mnPWVpW1WtAb1uqA29z1YFzN+ChVG4MNIa9osYjEVYFjFt7CLH1n58lNkuqZw15MMY8ODml/wCyQ1w1F4QBA6QlodTLZkl8kmeIsOQsbaKG1H0gJyUSbGTIFwCWgkTxuolJ5XL5XmdTjP2E0MRbtNhxSg4rGzWGaaQaSMuKSXlQbGQWvSnOBBB0NuSZBCW16qQHUOjW1vOMNTqEy9noqv77Yk+ILXfXVu58OB52+8feuddBtqbvEmk49TEDL3VWAlh8W5m9+VdBc0lh5j4i/v8AvXpOPk9TGmcbNDSbROBkKHEnhmHL0rxp8o9Vp1TuGqyE3VqdYg8PnGG3mYaLuNtDzVzKQOde+usTvXg9jRLW6lB54Ov2O654ARTbbVE8wNIbpBIpMnujMZukjTiAJBLfRs9pOY94SAFUxGf+8Y7erSYL+KjbQZmpOa7RzXN63UHWFgGC+vO+qkhxvGhE9Xqtved4bk9yaJmS3jruwJ7zUdqmBlugNScCGk/m31GQXZWiDm4dY+sr0tjsb3BjBPfdyzfQw7uvjKQkltXMMozOh2YeubAWGq0rnX7QI+e/XnoELsIFSmsb0fwm6r4lnzSAO6HkH2Qts2SLiDy/7KiqUgK9Q8XNbP1RUA+PuSlG2mSUqTRJaesO/wDxH8UeG2g8NA3FZwAiWsaQe0HPom6busO8f8TfxTFAVQJBoQb9Z1UEAc4pETEcUhMKjtFzHVmllZpLjWjKPUIDAXEOtdqiZ3eaOpNa92VmWwGXrSZJJEDW19EZY9zt440hmaKbmNNQuHWDtSwCeGunNDGEtqECC1wbxdmkZuAbBHC5HcqpTplscdrqQHFzX0zDrOa931XA5jJ1kq1q7RcatOoBULWZqZeADDqpaGt15ge5V9WpmrsBFgxxPgWwI7b/AGU9hmuqGrSZuxldTqTUc8cTDQGsdxbz4qGObui3LBU2S3V6jMS5xp1hvWta3qy5xpZnOsDyKPZ+IqMfVaadUFznVcuW5a+wOtrg+xNAPe4VDum7l9QEF9U5iBDiIpWEXHHuVftjalRjfOKYGUNaHhpJcGSSXC14m/YFbKaj3KIQcuxNoio7COoNp1C5o3ZblsHWcBM8iPal4zHPfTpvDKpZTeKhdkMNbTDg49sXQwGOGXeNEh8OJnW0ZjzshTpnIaLSyHtcA9xcPWvGVrXSbmO5KOWLJSwyiHi8W/e0qhZWygFmbIReqW5QL8SB7kfnL24kuLKoFQNDeqZdugc2h5FJqUXumj6IFhpuLs1Uh0CRA3VtL9/FODDVaxa4blopOe2C+p1iDlJEUrC1vuVhSIwVZ4dVpuY9hc59WHtiW1HGCPEOQqm/8/tFOVsBWDy8Gh6gbBfU0bJmRS7U1U+7/D/FA0UnSYwyn+/H9z+CqqdZWvSj82z/AFn3O/BUzHLl8vzOjxvEltrpe/UZrkoOCws2Ikb5Fvk1KQXhVtkiLI5+1OAW/BM+1Kb/ADZQAddNi0lrmkOaRwc0y0+BAK63sXawr0adYW3ghw+bUbIc3wcHDwC5EHfz/JWs8n+04qVMM42qDe054VGgB4He0Nd9Ry6PAy6z0fyY+VC47L4N1S6riOHDuTtRx4Tr8nKDEc3aCyiufofA/wA+1SCJH4iR4hdw5gmm64IidCW9cyOBe6yRm9vC5qvkWmTYG/vSXH50xwzENn91jdfFNuEC9h+0cjT3NEmOztUQF1ahPLX5XpCD2NFhqkuN+tJtYOMk6C1NvD8UegsIHhTZfW/rFGOJFhrYZGnnLjc+CYGe2ds/JtDElwjeU2PGYWN4PVGpBaba3V3VEQSfacjfBouT2FOAXkd3UETfi92vgnKdMC8AHvLj9o3SSoCNTcbzJ7cuUdwBv4qlxR9O791vxctBVVDUpZq7rxDW/wDEU32EFTdcd4/wKMcMGta7e1DmIlhFPLBvEhuaB396nMwZEdYW7OUfgqLpZs+myg4tqYkuEODXPp7uxE2DA6AJAvyVUuzJxa2Q3tutkeAHuGap+zljJIIMTwHFDDuc6sIJLQwzPzpAF+6VBp0W1qLXnPLYy9YZOMlwi5i2oVtg8Wxjb68/cFjk+34borv+hsaTXcSPkt+LvwUbC1suIcGktzuYwwGmALyARE3Ksa+0KbWyfb8Pj71W0qYe+SSAXtlzCA8AwJaSCAUoumOauLLPEYIMpvitV60k9Sjq7Ug5bSofRoh2HDT1iBlM8Y6plWe09jUW0nHfYwmLA1KUTwn0cxKo9k41tEuDyAM03MagK7N8FHHu2Stg4d1OhuuDC5ngxxA90Jp9TdUQYvTFufV0+Csam26IbMiOJHEqDU2hTq0yARy9qzmofa9zqoc0uaXskw0O0FrESLSjpGox7mCpV4POWi1xzPLs09S2gPtSKLGOq0w5zwwgiaZbm9U/OBET2K1OxsNM7zFSdTmo3A0/R9/tWzE7iYcySl0Kym6o9pLq1SzniNy22VzgJ6msR7Upx+7/AAqcdkYcaVMULzrQ1OpvT1UZ2EvY2tE6wFaUlB0oPoW/vt+D/wAVQgrRdKqEUBf5bfgQs60D+QuVzPP/AEdHi+IsPSs3akh3af58Eqe0rA2bASOfvRh45hFbtR27VAkRx4pQPeiD0pr1EBQd3pyjinU3sqM9em4Pb2lvyT2ES09hKazJUfzKcZOLtCatUzrlHFNq021KZllVoe3xAMHt59oKk4arIWN8n+0pZUwxN2empfuuPXaO55n/AN3sWpw9WCR/N16jFkWSCkjiTg4ScR4vuYBvfqgAjnLz3FNMde2v7IzEc5qOspLmg6ifh7EHKZAabTOtgefru9psE5uxMm57b+7QISmTXvAuRwF/byQBJzIOUepSeR1S1vbBcfZIHxTTcHF3Oc883Gw7mgBo9kooB93YqIn07+5vxcr5rpCzLcU19erlc12XK12Ugw7rGDHG4shiJwqKg6S3puHMEe0K4zKs2tSzNKgBmtlYs7oAmGHTv4ghSWVAe7Q+CqtjX3tE8CXDvlW1CjYrBJUzowdqxyrUDiARIF+yeCmsytpuMgRldfsVdXMAnks5idruqP3XBzmh3cDMJLqNujdba29kYxz4LS5osCNbjUm1lkuktRprEg2dEjhp/FWPSapmw5HZ7IuFgqeMcSA4k8u5X5V1sz4pdKL+ji8rcly0aTy5IvPCBlFhqo2HuFNdh7KkuLbo/Vc6u0uceq0mOF7Ae8rcNqWWF6OD0jj3D2f91s6brLXjVRMmR3Idc9ILkklJJVhWU3S4/wBnH77fvWYaAtN0rE4f67fisyGLk87zX4dHieL/AEUAjSQ1HlXPZsFIkCEeVRGNhG16QHI0hjko83YmpS86QEvAbROHrMrgH0bpcB8phEVG/ZJjtAXT6hGZrmmWuALSNCDcEe33rk28W36D7RFXCuoOu7DmBPGi6Sz2Q5v1BzXX/jsvfGzBy4dpo1zcQ3SZPIXPiBp4pL6nK/YOHedAiwoAbDQAOQEBPTZdc54w2jPrH6oNvE6n3J9zQBayZq1A25IA58FnNqeUGgyW0Qa7xY5bUwe2odfqyoynGCuTokouTpGppvt3LNbY6c0Kctpnfv0imRkB/aqeqO4SexYjam1K+JPpqhyfQ0+rT+txf9b2KKKYFhoOAXNzc9Lpj/6bMfE+Zkzau3cRiJFSoWUz+ipS1p7Hu9Z/tA7FN6EABtUAQA5sAWGipXaK56HG1X94fBU8XLLJluTsnyIRhjpI1GZM4hshHmRkrrnOMfT2W4Yp726WnxkH7lbU8OQE43aLG1XsjrWk+E/el7y6wZX7mb8SqKKjbFfd0yeKoOimzt9WJJIy3JiZJ8VbdJq0tDRq4wArTo5s7csAESbmeangjfUrzyroStq7FDqZGY/ZH/MuV7UwJpVS3tsV2Ou8kcPYfxWM6U7JztJESLgx/FaJxtGaMqZA2JS3jBzV03ZkgAlQOibw5ul/geIWmNOFgfQ6CVoY2Zs3dOjnefirxpsqnC4pxrZTplMd4I/irQLdidxRiyqpMWSkEoEpJKsKip6Un+zn95vxWaabLSdJ/wDJnd7f+ILL0xZcjn+a/Do8Txf6OtKNxTYRuXONo44o5TRRHxSGJzJWdNwEYamIWKiMVEjIjDEgHBU7VO2FtjzbFU6pPUJ3dX/VvIGY/uuDXdzSq7IifSBBB0NlZjnpJSXwRnHaLTOxOrNpk5iGtHEkAR3rObT8odFpLaANZ2kjq0we1x+6/YsBVfVqNArV6tVoAAa53VAaIAgDkB36m90oUwBAXTy/yHxjRihxP8ix2ntmriPzr+r9G2zB3jV3j7FDaQNPgm8qVlXMnklN3J2bYwjFUkOZkM6ayo8qrJC3PVO/pbVwbyKbWuD7kOnUcQQrNzCqDa+y85lauNNQnbKc0do0Tf61a/0VL2uQ/rZr/Q0va5UP9BJWG6PTUYObhPdN/cuquRH7MHoM6LgiX+kcAHOAcQNASNFYOqwLpiiyAoW068A3Wa7ZqXRGU6RdIjTxDS0B0SYOnZp4pyl5T6wH5qn7XLP46katZx7YHglt2Ir1lUFVlDxObsvqnlSrEEbpg7QTI7pBHuUOp5RKpaQWNdPEm/8AdACrjsNN1NiwE1yI/ZF8dlx0U2yTUcbCTcDS/wDJXQ6eJzCVyro+zJWI5j4H+K6Fs6raFVPuXY7Spi9q411FpqsALmAuAOhgXB8Fmh5U6v0NP7TlqcdSzMIPER7Vzh2xIJHIkexOGXRUxZMWzsv/AOtGr9Cz2uQPlPq/Qs9rlQ/0Kh/Qql/ZX2Q/rl3U6bVcT6NzGNaSCYkkwbC6nMNln8DsrK6VesYYXP5U95Wa8MNVQ6hmTeUoZCsheOZkMyRkQyJARw1GGpIcjDlYIWGowEmUaiMUEYlEAjhAByUMxQhBAAzI86TKUkAYehvElAIAPeJDxKXCSQgBvdqVsnDzUn5vxP8AJUeFZ7HFj3q/D1kVz6ItHOsqLbdSGklXvBZnpIfRu7luRQzO7OZJnmrymyyqdnBXDFkzv3GiKDLFGxFMQpRTNUKmLJNFJTGWu3vhbjZ+ixdYelb3hbfZ46oXRi7RmkqZNeLLPY2jlqHtutKQqXaw6w/ngqcq9rJx7ldHYhA5JwoBYbLhASs5QJSS5ACsxRSUUo0ACSgCUEJQM//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2" name="Picture 8" descr="https://encrypted-tbn3.gstatic.com/images?q=tbn:ANd9GcRcPKgctFFzSfrYIIqflY19TuH9sTB3aeKAR_gclDYK5vkbfs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268" y="160338"/>
            <a:ext cx="2798489" cy="1938214"/>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p:cNvSpPr txBox="1"/>
          <p:nvPr/>
        </p:nvSpPr>
        <p:spPr>
          <a:xfrm>
            <a:off x="4883268" y="2098552"/>
            <a:ext cx="3865196" cy="523220"/>
          </a:xfrm>
          <a:prstGeom prst="rect">
            <a:avLst/>
          </a:prstGeom>
          <a:noFill/>
        </p:spPr>
        <p:txBody>
          <a:bodyPr wrap="square" rtlCol="0">
            <a:spAutoFit/>
          </a:bodyPr>
          <a:lstStyle/>
          <a:p>
            <a:r>
              <a:rPr lang="tr-TR" sz="1400" dirty="0" smtClean="0"/>
              <a:t>Ortaklardan biri eTwinning Desktop üzerinden proje bilgilerini doldurarak başvuru yapar.</a:t>
            </a:r>
            <a:endParaRPr lang="tr-TR" sz="1400" dirty="0"/>
          </a:p>
        </p:txBody>
      </p:sp>
      <p:sp>
        <p:nvSpPr>
          <p:cNvPr id="12" name="Sağ Ok 11"/>
          <p:cNvSpPr/>
          <p:nvPr/>
        </p:nvSpPr>
        <p:spPr>
          <a:xfrm>
            <a:off x="2716422" y="875730"/>
            <a:ext cx="1800200" cy="648072"/>
          </a:xfrm>
          <a:prstGeom prst="rightArrow">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9" name="AutoShape 13" descr="data:image/jpeg;base64,/9j/4AAQSkZJRgABAQAAAQABAAD/2wCEAAkGBxAPEBQUDxQUFhQUFBUUFA8UFBAPFBQUFBUXFxUVFRQYHCggGBolHBUVITEhJSkrLi4uGB8zODMsNygtLisBCgoKDg0OGhAQGywkICQsLCwsLCwsLCwsLCwsLCwsLCwsLCwsLSwsLCwsLCwsLCwsLCwsLCwsLCwsLCwsLCwsLP/AABEIAOAA4QMBEQACEQEDEQH/xAAcAAEAAgMBAQEAAAAAAAAAAAAABQYCAwQHAQj/xABDEAABAwIEAgcFBQYFAwUAAAABAAIDBBEFEiExBkETIlFhcYGRBzJSobFCYoKSwRQVI3Lh8DNDVMLRU3PxJESTorL/xAAaAQEAAwEBAQAAAAAAAAAAAAAAAgMEAQUG/8QANREAAgEDAgMECgEEAwEAAAAAAAECAwQRITEFEkEiUWGRBhMycYGhscHR8BQVI0LxM3LhJf/aAAwDAQACEQMRAD8A9wQBAEAQBAEAQBAEAQBAEAQBAEAQBAEAQBAEAQBAEAQBAEAQBAEAQBAEAQBAEAQBAEAQBAEAQBAEAQBAEAQBAEAQBAEAQBAEAQBAEAQBAEAQBAYTTNY0ueQ1rQS5ziAABuSTsEB57jHtJzEjD2AtGn7VKHZT3xx6Fw7yR4FUyqroaoWzesisVmO1k3+JUS6/C7oR6R2VTqSZpVGC6HK2V97l779ud5PrdQ5n3lihHuO+kxeqi1jnlHcXukH5X3HyRVJLqHQpy3RZMK9oL4yBXNBZzqIwQWd749bjvb6K6FfvMtW0xrEv9POyVjXxuDmOAc17TcEHYgrQY2saM2IcCAIAgCAIAgCAIAgCAIAgCAIAgCAIAgCAIAgPEPbFxcZqoUMTrQxFpnIPvy75D91otp2nuVNV6YNVvHXLIg1TWtb2WWY3mh+KNamRgwjxkX2XGdSO6LEmlcJnTJUNykna2q4dJb2R8SGGoNI8/wAKUudDf7Em5aO4gHzA7VooT6GK7o6cyPY1qPOCAIAgCAIAgCAIAgCAIAgCAIAgCAIAgCAID491gSeQv6ID8h4vVOkqp5HbvmkefxPJHyIVEkbIPB20eInLldqPmqGjXCRudY7O9dFEtMQ3vHqhzwNrJWt3N+4IMmyWtdJpsOxRZZE34TUGKoge3dkjH+THAn/hdpvDyRrLMcH6aikDmhw2IBB7iLheieEzJAEAQBAEAQBAEAQBAEAQBAEAQBAEAQBAEBH8RT9HSVD/AIYZCPHKbLj2Ox3PyrisHWzDfn3qo0+JyRut3KDiWxlg7oXKmUcGqEsm1rblRJrct3D/AA3RyNz1NS1oG8TdHWGpJPh3LqRCc8bGjiV9ExwjoWGw3leT1r7ENOoXJRJUpt6M4qCmscx37f75KOS1x0PfuDavpqGB3MMyHxYcv6L0KbzFHiVo4myaUyoIAgCAIAgCAIAgCAIAgCAIAgCAIAgCAICu+0KbJhtQe1ob+Z7R+q5LYlD2j841YuCqTXg4o2rjOo2iMAjT00VbZdFHSIx/ZKhkuwZtLmu0J8lJPQrlHtZOtlM7MCf6qtl6WGiXYNFV1L3sereyupzUr2fBJfycB+oK9Cg+yeLdxxPJdFcZQgCAIAgCAIAgCAIAgCAIAgCAIAgCAIAgKh7VZMuGv73xj/7X/RRlsWU/aPAJBdUmlHGwWK4yaNrtlWy6Ox0xN0UC3B108Wlz5Jk40dttR4/oolnU3xnkoFi7j0P2STWknZ2ta78riP8ActluzzL1bHpS0mAIAgCAIAgCAIAgCAIAgCAIAgCAIAgCAICn+1aMuwx5H2Xxk/my/wC4KMtidP2jwJypZqRpkj1uoliMmx3UGWwJOOHqgKtl62OgtAt4IjkkZjcKJI2hRLS++yZt6iY8hEL+bhb6H0Wu3PNvdkeorUecEAQBAEAQBAEAQBAEAQBAEAQBAEAQBAEBw47hraumlgdoJGFubfKfsu8jY+SM6nhn5nxKjkp5nwzNyyRuLXN15bOb2tO4PMKhrBri8mpoUGWo3RN1UGWRO+mVUjTA+vH0RHJAlBk2tOnkossR6Dwfi0OHU3umSeYhz7dRjABZjC92psCToDqStMKkYRx1PPq0Z1Z52RcOHOKIqxzoyOjlaL9ESDnb8bD9ocjzHorqdVTM1a3lS13RPq0zhAEAQBAEAQBAEAQBAEAQBAEAQBAEAQBAVTjrgeDFWB1+jqGC0dQBc2+B4+0y525KLjknCfKzw/H+H67DXEVcJyXsKhnWid2HNsPA2PcqZRaNcJJ7EfDVsPP1B+qraLkyToJmuvYgnu1VMzVSaZtePofouI7JGyCmfIRlBPaeXqukSYo6Fserjdw9B4d6YO8x25ieXmV3BzLYEbszXscWvYczJG6Frhz8O0HcLnNjYOHMsM9F4U4mFW0xy2bUMHXYNnjbpI/uk8uRW2lU514nlV6DpvTYsYcrTOfboD6gCAIAgCAIAgCAIAgCAIAgCAIAgCA+XQGirqI42Eyua1nMvLWt876IdSb2PCfa8aBzoZKBjWnM9sr2R9Ex9wC07DMRY6257rPNxexspKcV2ii01ZK33XEeh+RVLimaozktmdjqqQ7uPPsH0UC7LyXykiIjYOxo08l0jhnQ2DtUXImoGejU3O6I0yTW/wCF1Ii5HLJUua5r43FkjDmY8auB8OYPMbKS01RVNqSwz0zhHidtazK8ZJ2AdJF2jk9na0/LZbITUjzKtJwfgWRrlMqNgKA+oAgCAIAgCAIAgCAIAgCAID5dAfLoCGxbiikprh8gLx/lR/xH+YHu+ZCi5JE405S2RTsV4/nfpTsEQ+N9pJPT3Wn8yrdR9C+NBL2ipVuIvkdnne55Gud7s1vC+jR4KDy9y5NR2KxxXXh8TW7HMHAH3rWIuexEg5NlehKgyyLJAa/NUs0xL7Q4i10eYG7QBm5OZ3kcx3hCR1Onvt6/1XcEHLJyveT2+W3mSpFbbYEZtr8rgfm3KDBllsLMAB7R+p5rhLHcIoXxubJG8tlYbtludO0W5tOxCczT0HqlJYkel8K8SNrGEOAZMy3SRfR7O1h7fJbKdRTXieZXoOk/AsTXKwoMwUBkgCAIAgCAIAgCAIAgPl0BorKyOFueV7WNH2nENHqVxvB1JvRFTxPj+FtxTMdKf+o68UfzGY+lu9VSrRWxphaTe+hUsT4jq6nSSUhp/wAuK8TbdhsczvM2VLqSZpjbwj4kOdPdH6LhNmDwpJlckQuL1OV8bORJc4dob7o9fouvYjFalTrJHSOJd7xdf+i6jklhmVPC46AFRZOOxLCmIGpH0VLRpgyRwSpySC2xBDu8KJatskxhFRnZb4XFov8ADuNPl5Kcdiqa1O9rb8r9/wDRdIpZN4aOaiWJd5nZcJYNU0rWauIHj+gXAQVRxIIZWyU5IkjNxJytza4bFp5gqccp5RXPlaxI9n4W4hjroGPaWiTKDJDfrMJ3uDra+xW2EuZHkVKbhLHQnmuUys2AoD6gCAIAgCAIAgPl0BrnnbG1znmzWgucewAXJ9EB4/ivtblnLhRMETL2bK6z5XD4spGVngQ5Zp1nsjfStY4zJlZkxaSd+eVxe/43uL3C/YTsO4Khtvc1xjGOkUdkMhcEO4bOljPNcyd5Te1g5pk7yo0z2U4lU0UjiqYtmjI+E/X+quxlGTm5ZHCcr9QqtUaViR9Zcc05hy4LBR8RMhpXQsp4i9+jqh4zvGt+rf3eQ8lx7BLXOTgjDmtuQQHDRxBFx93tUJLuLoPoyf4Tddsn8w+myLY69yfXDpzVOIRxg5iBbw+Z5JgZIGs4lc45adpJOxAJ9NLnyCmoFcqiWxyuw2aTrVUgjadcpNz+W/1PknZRHEpb6Elh+GjLmp4btH/u6giKMd7SbA+DQouTZNRivFkjgRdHWwPjmc6TpGtc4N6OMscbOYAdXA9pslOXbWDtaGaUuY9tievRPDN7SgMwgPqAIAgCAIAgMCUByVzBJG9h2e1zSO5wI/VAfluspjTSkfZuR5g6hZZxPRpTJCncqMmtRJalmAXCWiJJtQu4OOR8/aOzXv5LuCDkfdXf3YLuxHGSu8W4ZnYHN95nIdh3VkZFE6ZVIXuZvp9FJ4ZGOYna2UHsVWDQpHbQ4iITdrWE8i5jZLEcxm0v5LqIyPldiEk8he9znONus4lx9SosnHTYnMPrY6SIBx6zusRtqfmfILmCXMapMYqKg5YGHv02+dh+IrvL3kfWZ2MXYYxpBq5bu5RM67vDbTwA805kjvLJ7k5TYVKxgcWx0cTv8ya/TPH3Y9XPPiuNt7hYWkfl+TAz00JvDGZpP9RVgSeccA6o/FfwUclnK3u/L8miqrZZ3ZpnueRsXHRvc1uzR3ABRbyWQio7Hfw1rWQ/9wH8oJ/RTortorunilI9ipZLr0TwjvYUBtCAyQBAEAQBAEBoeUBxVMtkB4RxfQAVMzHDRz3Pae5xzC3rbyVMlqaqbyir00ha4sdyWeUcG2nPOhJRznkuJHZTedCQpnk7n9UOJN7nexwG2p9T68lwnojoYSd9O7mmTuDIsaRZMjlRWsWwZgu5ht93ku5ItEGILmwbc9gFyfJdyzmEbBC1p651+BoD3eduq3zPkupNkXJI307JJD/BaGj/AKhIJH4zoPwhdwluQy5bEnh+GxZw1ofUSnZjA43Pedz627lFz6Imqa3kyyHCDEAK2ZlOP9HAGzT27DlOWPzKi/Fk4vPsLPjsjGLFo4LihhbF2zvtPUO787hZng0eag5Y2LY0+b23n5IjamZzzme4ucTq5xLifEnVRRa1hYOaR6kiEmbIWOebMBJ7lONKUtiqpcQp7suPCWBuZIJJBqPdHZf/AMlaqdFQ16nnV7qVTTGEej0jdFcZSQjQG4IDJAEAQBAEAQHLKgIyt2QHnnGWEmVuZo67dR3jmFGSyicJcrPMsSgzDMNx9FS1k1KWGY0c2Yd6pehqXaRJ07u1RbJqHeStNILKOSxI6ekAQaHNPXAX/pYeJ2CkkRciGq8SDtB1u5ujfAvO/gB5qSWSqUsEbNM8gjYHdjbtH4vtO813REdXsdmC8P1FWbQROfbc2yxt73OPVHmbrnM3ojvJGOsiyMwWkph/6uczP/01MbxjufMdPy3UWTWXsvP8Gc/EErW9FStZTxbFkIyud/PL7zj5gdyKWgdPXXVkRG7+/VRZZA2sKgy2JthppJSAxpPfyV0KEpeBmq3dOGi1ZO4dwqXWMpv90LVCjGJ51W5nPwRbMOwRjB1WgK0zk/SUdkBKwx2QHU0IDMIDJAEAQBAEAQHNIEBw1LEBA4hTXQHmHFmE9DJnaOo46jsd/VVyXUvpyzoU+oj6J+Ye6fkVTOOTVSnhndDLcXCoNiOsVYYLuIA7SbX8OZ8giRxySOaXFHvOWNpJ7wQLdoYNfMm3crFDvKZVM6I0TMJ1md+EW08AOq35plIYkyXwzhqqqG52sEMPOpmd0TLfzO1d4DRccmwoxi8dfNkpBQYfS8nVcg+068VOD/L7z/OwVbkveXKEn4fU+YjjE8zQ1zssY2gjHRRD8Dd/O65zN7k1TjHVb95EtOi6yK2wfHO1/vx/RF3HG8PLOuhwyaU9Vpt2lXxoN7mWd3GL7OpZsM4VGhk6x7OSvjTjHYx1K86m7LTRYS1osAB5KwpJenoQOSA74qayA14jilNSAGokazNfKDck23sALlQnUjD2mabazr3LapRbwReNcc0lHIY3Nle8AGzWtDesAWnM4jQgja6pqXUIPB6VnwG5uYesTil4vu8EmasA46FbUmBsXRkscY3vdmu9uwIFtLXO/JRp3XPLlxgtveBO1oKs582qyksaPzKtiXHOJNLrujjLS4GNjGmxBIt1nEnb5LNO6q+49y34FYtLCck+rb+ywXPgbiz9uYGTANnDc1hoJGg2L2jlruFrt6/rFh7nz3GOE/w581PWGce59zLWtJ4gQBAEAQGlwQHNKxARtXCgKzjWHNkY5rhoQgTweVYph5jc6J/ke0ciqJLDNcJZWSDjlyXbm1vba5HhfQfVVOOuTQp6YN8UOZ2t3OJ2F3OJ7L7+llzmxsSUG9y0U3DUwaHVT2UkR1s8Zpnd7YG9YnxsotvqTWNorP73nXBV0dKR+yQ53/6qptI6/ayIdVvjuot42Jxi28SfwX5OWsr5Z3ZpnueeVzoPBuw8goPXcuilHZHOXLhI0lx5KcYtvQpnNRWW8Hbh+BzTcsoPMrTGh3mGd3jSJZaHh+CGxlc2/wB9zW/Uq5KMDN/drdG/cieqnQUkXSS6MuAC1pfvtsk6kYLLJ21rVuKnq6a18dDgbxzRtOjJCPis0egvcrO7yB60fR25a1az3FlxHFY46F1TDZ4LAY+wucbNBHidR3K6dVKnzowW1hOd2repprr7lv8AI85pONMRilzveXi9zE5rQwt3IAAuNxYgrzVdVU8tn2c+BWNSnyxjjxTec+ZLcRVpbPTYjTOd0cpBLC49WRmkkRB0F239CVZVn2o1Y7P9wZLC3To1bCslzR643T2l36P7E57UHCWggqITcZ2kOHwSsO/mGiytvHmmpL9yYPRyLp3lShU3w/OL/wBle43oxJBRVVrdJA2NzhyfGBYHtNs35FnuI5jGfej1uD1XCtXts55ZNr3P9XmXHAOGsMpWRVGfUtbIyWWRrDrY8renitdOjSglLPmeDe8Sv7iU6HL1aais+HiVri+FlHi8U72tdDLlkOYBzSD1ZdOZF83ms9dKFZSez/Wexwucrrhk6MW1OOVpv3x/Bs4yw7911kNXSNGR5J6P3WNeAc1jyDmF2niu14epmpxIcKuP6jazta71XXq108nj5Hp1FVMmjZJGbte0Pae5wuF6MZKSTR8bWpSpVJU5bp4fwN66VhAEAQGtwQGp7UByTxoCIrYLoCj8W4P0rMzR126jvHMKMllE6cuVnm1XRh2uzr6n/lUvY1x3LDheJvpoWtgDI3a5qhjf4zwT8br5RY26ttlmybOVNZe3cc0shcSXEkk3LiS4nxJ3XCfQ1ZtQunM6o+z1IYCTt5nVRUW0Wc3awtzu4fw91aC5tw0Oym+9wAdvNaKVKMllmS7q1KMlHGMrJz1c8tNNJG0NGQkZ8ocQNLHrXB0IUJ1nBuK0PTtOGUq9KNWWZN97/BaODsRfVF9NOes+NxZJo06t1Atbkbg9ylRrOeYSKeI8OhbctxSWiayv9+TK5heATVL3tiaHyNBL4y4B9mmxIvzubeiyRhKTwtz6OtdUbeMZTeIvZ4011+haMELp8NqqU6uhYJYzrchrszm6+FvxK6EnKlKHcebdU40b6jcrab5X8VhP97jTwlwnFV00zw94mivkALMh6l2kgjUEhw35KFGgpxbzqjTxLidS1r04cqcJb753169FhmeFzGbCK2G4/hOjmbl+yHO1b6sJ001XIS5qMo92p24pKlxKhVx7ScdeuFv8yycEYHT1mGPZMxhc572mQBpc0tAyFru7/lX29OM6WGeXxe9rWt+pU28JJ46PO+UQfC9I6UVWHzaPt0sWYGzaiLQ5b7g/S6poxzzUn8Pej0+I1Y0/VX1Pb2ZY6xl3+76m3BMTc/DKulk/xaZpkY3T3Gus8W+64H8wXac26UoPdELu1jDiFG5h7M3h+9rTzX0JHDaT9rwBzADmhc9zLi7rMk6QDxLHEeanCPPbY7jLcVf43GlN7SST7tVj6rJScM4dnrARSx5i11nnPGAAb5S657jsscKMp+yj6O44jRtXmtLCe2j+JfOKsGn/AHPEZmjpqQa2PSXisWEE216uUn+Vba1OXqVndfQ+Y4beUf6nNU32Knw7W/1yviIHfvPASHayQtPjmh1b6ssPMov7tv4r7HZr+BxlNezJ/KW/kzv9lWKGakdG83dC+w1v1HjM30OYeSnZz5oYfQy+klqqVyqkdpL5rR/Yuq2HzoQBAEBiQgMHBAaJGoDhqIkBCV9LdAeYcXYSYXmRo6rjqOx39VVUj1NFGfQiIz1Vje56cfZM44nyaMBKnGnKRXUrwgtWTuHcLPfYyady0RopbmGpdSltodvE+CtgpLsaCekZvbXdcuNIaGzhEee51fRmv2cfw6h0TtBKwOaCQesGh49WOv5Ki2niWH1PV43b81FVI/4vD92cfVHTxDAynxiJzwMrjE+xtbrHo3E35aXUarUa6b8C3h8ZVuFyjHdcy8tUbqxkcWNsNOWf4kOZjbWvJ1ZLW7iHFck0q65fAnQjOpwmSqp7S1fhqvwfG1/7sxeUva50eaTRgBdaWz2i5IuBoo8/qqzzt+S7+L/UOGQUWlLEd9uzo/My9nrzNikjsto5m1BLL3yte4Otbs1AXLZ81Vvo8kuOQVLh8Y57UXDXxWhDwTT0hqIGuc0Bzo3OaXNc9rCRYWGw1JP3lUnKGYnoyp0bn1dZpPRNZ2Tf7j4Fl9meHRzw1rC8F0rOjMf2g2zrPGlrEu0t2K+0gpRku88n0guJ0atCXLpF5z5aeS+Zv9klaY5ailkPWvmaPvM6sg//AD6LtlLDlBlfpNQU6dK4hts/c9V9zTj5/YsdjkaBlkfEXHawk/hv8b6lcqdi4T78Flkv5XB5U29YqWPhqvwYceURoK4VEYHQ1LXtkbpYl4Ilb3Ah2bxuuXMfV1OZbP8AWS4LWV5Z+ok+1Bpr4YcX8MY9xK+yCcGGojOtntfyIs8Fun/xn1Vti+y0YvSmGKtOfemvLX7lewzEBgmJVDHgmPrNyAi5DiHxHXsBt5lUQn/HqtPb9wercW74vY05x0lo8+7Kl8/sWal46ZV1DKaSDJFUAx5nODjd7SA0ttbXbzWhXSnLka0Z49TgUrajK4hUzKGuEu575+ZSaytqqN89O0iMOJZJYtDXNYSBZvIuB5WvmCxylODcdj6KlRt7qNOu+1jVb5TeOvg/LBZ/ZAx/SVJIOXLH4BxLja3I25LTYp5keP6UOHJSS3y/semL0D44IAgCA+IDEhAYOagOeSNAcNRT3QEFiuCNmaWuFwdCECeCrxcCta7Ukjs1KgqcU84LXXqNYyT1BgLIx1WgKZUS8GHgckBAe0uDLQt/7zNt9nrLd/8AH8T3vR1Zu3/1f2K7ikP7IcPq2NNughJtYax2z3vvdhA9Vmn2OSa7ke5apXH8m1k/8pfPbyZMe1GBpNPM2xa+N45ajquadd9HFTvP8ZGT0bbSq0Xumvun9Dl4N4OqJZ4KiVuSFpbMDmbd5HWjDWjUDbdQoW8nJSe25p4rxehTo1KFN5k8x93R5febvalhVqpsxNmOZHmI3BDi11h/Ll1XbyHb5uhH0cuc27pLWSbx5Jr55LrwpwhTYfmfEXPe8AdI8j3d7NAFgFro28aeqPn+JcXr3uI1Ekl0Xf4lP4hIpMcY82yyPicb7ZJB0UgtzN7u81kq9i4T934PfsU7nhEoLdKS+K7S/BqxIfuevBbnyhwkjYLZXQvJD4/wi/o0rkv7FTT9RZb/AP1LPEsZxhvqpLZ/H8mHHNLLR1bK2kcRHKRKx7bFrZC2zrjbrA377lcuIuE1Ujs9SXBqtO6tpWdddqPZae7XTyfloQFZisuI1kT3gF5fGxuUFjfeFgGkmx1PM7qiU3Vmmz06VrTsbWcI6RxJvOr27z2Li7B/22kfGAM468RPKRoOX11HmvWr0/WQa8j4Hhd5/EuY1HttL3Pf8lL9k9DUwzTdNDIxrmAZ3NcwFzXaDXfc7LHZRlGTyj6H0lr0KtKHq5ptPZNPRom+MODn107ZI3MaCzLIXBxN23yEAb+8fT0ur27qSyjzuFcYjaUXCab1yseO/wBDgw32Ysje18tS8vaQWmNjY7EajVxdf5KELJJ5cjTcek8pxcIUkk98tv6YLPW8KUM8xmmhD5Da5c59tBYdS+U6AclolQpylzNanj0uK3dGkqNOeI/D67krTU0cTcsTWtb8LQGj5K1RS0RhqVZ1Jc022/E2rpAIAgCAID4gMSEBg5qA1ujQGl0CA1mmCA+tpggNjYUBUPaq0CjZv/jN23vkfb5rJeewvefQ+jSzdS/6v6o8wilmkLWOzvDGm0Ty9zWgDTK3kLW7Nl5uZPQ+1dOlBOSwsvdYy/iXKulNZgkZdlMlPMGHXQAghmx+FzRr2LVJ89Bd6Z4NGCteLSxlRnHP5+aZeOAKvpsPhNrZQ5mXsyPIA9LLZbS5qaPnON0fVXs134fmvyQPtgpiaeGQfZlyHss9pOvddiovl2U/E9T0WqYrTpvrHPk//S08H1nT0NO+9yY2tJ+8zqu+bStNCXNTTPF4pR9TeVIeL8nqvqV32k8NVFa+ndTNuW5mvN2tsNCx1yeRzbdqz3VGVRpxPW4BxKjaRqRrPR4a+6+hJ8ScMOxGlhbK4RzsDSXgdIA4tAkbyuL/AECsq0fWwSejMdhxNWNxOUFzQedNuuj9514Tw4yKjFLUO6eMXHXbbQm4G52Ox5adinCilDklqii54jKpdfyaS5JeD+Hz6mrCOC6GklEsTDnF8pe9zw2/NoPPvXIW1ODykTuuNXdzT9XOWj3wks+8sKvPKCAIAgCAIAgCAIAgCAID4gPlkB8LUB8LUB8yIBkQH0NQFN9qNJLLTRNhY57umBytYZDo124GwvzWS8TcEl3n0Po5Up07icqjSXL1eOqJfAsMvhzIpmZXPhLJGluUguBBv6q2nD+0otdDBeXOL6VWnLKUsp57iu4NwDMynqIZpWBtQxgIZmflfG4Oa8A27NRdZ6drJRcW9z17vj9KdanVpxbcG98LKaw11LZw3gooYeia9zxmLszraXtoO7RaaVP1ccZPDv713dX1jilpjQ76qljmbllY17bg5Xta9txsbFWOKksMzU6s6UuaEmn3p4NkcbWgBoAA2aAAB4AIlghKTk8yeWZLpwIAgCAIAgCAIAgCAIAgCAIAgCAIAgPlkAsgFkAsgFkB9QBAEAQBAEAQBAEAQBAEAQBAEAQBAEAQBAEAQBAEAQBAEAQBAEAQBAEAQBAEAQBAEAQBAEAQBAEAQBAEAQBAEAQBAEAQBAEAQBAEAQBAEAQBAEAQBAEAQBAEAQBAEAQBAE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52" y="3140968"/>
            <a:ext cx="1281237" cy="1275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Metin kutusu 16"/>
          <p:cNvSpPr txBox="1"/>
          <p:nvPr/>
        </p:nvSpPr>
        <p:spPr>
          <a:xfrm>
            <a:off x="7092280" y="4316968"/>
            <a:ext cx="1426468" cy="307777"/>
          </a:xfrm>
          <a:prstGeom prst="rect">
            <a:avLst/>
          </a:prstGeom>
          <a:noFill/>
        </p:spPr>
        <p:txBody>
          <a:bodyPr wrap="square" rtlCol="0">
            <a:spAutoFit/>
          </a:bodyPr>
          <a:lstStyle/>
          <a:p>
            <a:r>
              <a:rPr lang="tr-TR" sz="1400" dirty="0" smtClean="0"/>
              <a:t>.</a:t>
            </a:r>
            <a:endParaRPr lang="tr-TR" sz="1400" dirty="0"/>
          </a:p>
        </p:txBody>
      </p:sp>
      <p:pic>
        <p:nvPicPr>
          <p:cNvPr id="1040" name="Picture 16" descr="http://www.gdsx.com/Portals/149981/images/istock_000007411702xlarge-resized-6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0973" y="3778739"/>
            <a:ext cx="1533872" cy="1533872"/>
          </a:xfrm>
          <a:prstGeom prst="rect">
            <a:avLst/>
          </a:prstGeom>
          <a:noFill/>
          <a:extLst>
            <a:ext uri="{909E8E84-426E-40DD-AFC4-6F175D3DCCD1}">
              <a14:hiddenFill xmlns:a14="http://schemas.microsoft.com/office/drawing/2010/main">
                <a:solidFill>
                  <a:srgbClr val="FFFFFF"/>
                </a:solidFill>
              </a14:hiddenFill>
            </a:ext>
          </a:extLst>
        </p:spPr>
      </p:pic>
      <p:sp>
        <p:nvSpPr>
          <p:cNvPr id="19" name="Metin kutusu 18"/>
          <p:cNvSpPr txBox="1"/>
          <p:nvPr/>
        </p:nvSpPr>
        <p:spPr>
          <a:xfrm>
            <a:off x="6835663" y="3932247"/>
            <a:ext cx="1692188" cy="1169551"/>
          </a:xfrm>
          <a:prstGeom prst="rect">
            <a:avLst/>
          </a:prstGeom>
          <a:noFill/>
        </p:spPr>
        <p:txBody>
          <a:bodyPr wrap="square" rtlCol="0">
            <a:spAutoFit/>
          </a:bodyPr>
          <a:lstStyle/>
          <a:p>
            <a:r>
              <a:rPr lang="tr-TR" sz="1400" dirty="0" smtClean="0"/>
              <a:t>Diğer ortak, proje başvurusunu onaylaması için bir bildirim alır ve bu bildirimi onaylar.</a:t>
            </a:r>
            <a:endParaRPr lang="tr-TR" sz="1400" dirty="0"/>
          </a:p>
        </p:txBody>
      </p:sp>
      <p:sp>
        <p:nvSpPr>
          <p:cNvPr id="20" name="Sağ Ok 19"/>
          <p:cNvSpPr/>
          <p:nvPr/>
        </p:nvSpPr>
        <p:spPr>
          <a:xfrm rot="10800000">
            <a:off x="3643957" y="3992932"/>
            <a:ext cx="1800200" cy="648072"/>
          </a:xfrm>
          <a:prstGeom prst="rightArrow">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pic>
        <p:nvPicPr>
          <p:cNvPr id="21"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346" y="3195313"/>
            <a:ext cx="1281237" cy="1275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Metin kutusu 21"/>
          <p:cNvSpPr txBox="1"/>
          <p:nvPr/>
        </p:nvSpPr>
        <p:spPr>
          <a:xfrm>
            <a:off x="288601" y="4358504"/>
            <a:ext cx="3327921" cy="954107"/>
          </a:xfrm>
          <a:prstGeom prst="rect">
            <a:avLst/>
          </a:prstGeom>
          <a:noFill/>
        </p:spPr>
        <p:txBody>
          <a:bodyPr wrap="square" rtlCol="0">
            <a:spAutoFit/>
          </a:bodyPr>
          <a:lstStyle/>
          <a:p>
            <a:r>
              <a:rPr lang="tr-TR" sz="1400" dirty="0" smtClean="0"/>
              <a:t>Proje ortakları onayladıktan sonra proje, iki ülkenin ulusal destek servislerine düşer. Ulusal Destek servisleri projeyi inceler, onaylar yada reddeder.</a:t>
            </a:r>
            <a:endParaRPr lang="tr-TR" sz="1400" dirty="0"/>
          </a:p>
        </p:txBody>
      </p:sp>
      <p:sp>
        <p:nvSpPr>
          <p:cNvPr id="10" name="Yukarı Ok 9"/>
          <p:cNvSpPr/>
          <p:nvPr/>
        </p:nvSpPr>
        <p:spPr>
          <a:xfrm rot="8307903">
            <a:off x="2999072" y="5114321"/>
            <a:ext cx="576063" cy="1008112"/>
          </a:xfrm>
          <a:prstGeom prst="upArrow">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4" name="Metin kutusu 23"/>
          <p:cNvSpPr txBox="1"/>
          <p:nvPr/>
        </p:nvSpPr>
        <p:spPr>
          <a:xfrm>
            <a:off x="2915816" y="6302131"/>
            <a:ext cx="5536840" cy="523220"/>
          </a:xfrm>
          <a:prstGeom prst="rect">
            <a:avLst/>
          </a:prstGeom>
          <a:noFill/>
        </p:spPr>
        <p:txBody>
          <a:bodyPr wrap="square" rtlCol="0">
            <a:spAutoFit/>
          </a:bodyPr>
          <a:lstStyle/>
          <a:p>
            <a:r>
              <a:rPr lang="tr-TR" sz="1400" dirty="0" smtClean="0"/>
              <a:t>Proje Ulusal Destek Servislerinin ikisi tarafından da onaylanınca sistem otomatik olarak Twinspace oluşturur ve proje başlar.</a:t>
            </a:r>
            <a:endParaRPr lang="tr-TR" sz="1400" dirty="0"/>
          </a:p>
        </p:txBody>
      </p:sp>
      <p:pic>
        <p:nvPicPr>
          <p:cNvPr id="104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3714" y="5710905"/>
            <a:ext cx="265747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Metin kutusu 12"/>
          <p:cNvSpPr txBox="1"/>
          <p:nvPr/>
        </p:nvSpPr>
        <p:spPr>
          <a:xfrm>
            <a:off x="8527851" y="260648"/>
            <a:ext cx="452047" cy="6408712"/>
          </a:xfrm>
          <a:prstGeom prst="rect">
            <a:avLst/>
          </a:prstGeom>
          <a:noFill/>
        </p:spPr>
        <p:txBody>
          <a:bodyPr vert="wordArtVert" wrap="square" rtlCol="0">
            <a:spAutoFit/>
          </a:bodyPr>
          <a:lstStyle/>
          <a:p>
            <a:r>
              <a:rPr lang="tr-TR" sz="1600" b="1" dirty="0" smtClean="0">
                <a:solidFill>
                  <a:srgbClr val="FF0000"/>
                </a:solidFill>
                <a:latin typeface="Berlin Sans FB" panose="020E0602020502020306" pitchFamily="34" charset="0"/>
              </a:rPr>
              <a:t>PROJE BAŞLATMA SÜRECİ</a:t>
            </a:r>
            <a:endParaRPr lang="tr-TR" sz="1600" b="1"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93285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barn(inVertical)">
                                      <p:cBhvr>
                                        <p:cTn id="22" dur="500"/>
                                        <p:tgtEl>
                                          <p:spTgt spid="103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40"/>
                                        </p:tgtEl>
                                        <p:attrNameLst>
                                          <p:attrName>style.visibility</p:attrName>
                                        </p:attrNameLst>
                                      </p:cBhvr>
                                      <p:to>
                                        <p:strVal val="visible"/>
                                      </p:to>
                                    </p:set>
                                    <p:animEffect transition="in" filter="barn(inVertical)">
                                      <p:cBhvr>
                                        <p:cTn id="37" dur="500"/>
                                        <p:tgtEl>
                                          <p:spTgt spid="104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par>
                                <p:cTn id="53" presetID="16" presetClass="entr" presetSubtype="21" fill="hold" nodeType="withEffect">
                                  <p:stCondLst>
                                    <p:cond delay="0"/>
                                  </p:stCondLst>
                                  <p:childTnLst>
                                    <p:set>
                                      <p:cBhvr>
                                        <p:cTn id="54" dur="1" fill="hold">
                                          <p:stCondLst>
                                            <p:cond delay="0"/>
                                          </p:stCondLst>
                                        </p:cTn>
                                        <p:tgtEl>
                                          <p:spTgt spid="1038"/>
                                        </p:tgtEl>
                                        <p:attrNameLst>
                                          <p:attrName>style.visibility</p:attrName>
                                        </p:attrNameLst>
                                      </p:cBhvr>
                                      <p:to>
                                        <p:strVal val="visible"/>
                                      </p:to>
                                    </p:set>
                                    <p:animEffect transition="in" filter="barn(inVertical)">
                                      <p:cBhvr>
                                        <p:cTn id="55" dur="500"/>
                                        <p:tgtEl>
                                          <p:spTgt spid="1038"/>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inVertic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41"/>
                                        </p:tgtEl>
                                        <p:attrNameLst>
                                          <p:attrName>style.visibility</p:attrName>
                                        </p:attrNameLst>
                                      </p:cBhvr>
                                      <p:to>
                                        <p:strVal val="visible"/>
                                      </p:to>
                                    </p:set>
                                    <p:animEffect transition="in" filter="fade">
                                      <p:cBhvr>
                                        <p:cTn id="70" dur="1000"/>
                                        <p:tgtEl>
                                          <p:spTgt spid="1041"/>
                                        </p:tgtEl>
                                      </p:cBhvr>
                                    </p:animEffect>
                                    <p:anim calcmode="lin" valueType="num">
                                      <p:cBhvr>
                                        <p:cTn id="71" dur="1000" fill="hold"/>
                                        <p:tgtEl>
                                          <p:spTgt spid="1041"/>
                                        </p:tgtEl>
                                        <p:attrNameLst>
                                          <p:attrName>ppt_x</p:attrName>
                                        </p:attrNameLst>
                                      </p:cBhvr>
                                      <p:tavLst>
                                        <p:tav tm="0">
                                          <p:val>
                                            <p:strVal val="#ppt_x"/>
                                          </p:val>
                                        </p:tav>
                                        <p:tav tm="100000">
                                          <p:val>
                                            <p:strVal val="#ppt_x"/>
                                          </p:val>
                                        </p:tav>
                                      </p:tavLst>
                                    </p:anim>
                                    <p:anim calcmode="lin" valueType="num">
                                      <p:cBhvr>
                                        <p:cTn id="72" dur="1000" fill="hold"/>
                                        <p:tgtEl>
                                          <p:spTgt spid="104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p:bldP spid="12" grpId="0" animBg="1"/>
      <p:bldP spid="19" grpId="0"/>
      <p:bldP spid="20" grpId="0" animBg="1"/>
      <p:bldP spid="22" grpId="0"/>
      <p:bldP spid="10"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 y="728494"/>
            <a:ext cx="6768531" cy="396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2195736" y="116632"/>
            <a:ext cx="6624736" cy="584775"/>
          </a:xfrm>
          <a:prstGeom prst="rect">
            <a:avLst/>
          </a:prstGeom>
          <a:noFill/>
        </p:spPr>
        <p:txBody>
          <a:bodyPr wrap="square" rtlCol="0">
            <a:spAutoFit/>
          </a:bodyPr>
          <a:lstStyle/>
          <a:p>
            <a:r>
              <a:rPr lang="tr-TR" sz="3200" dirty="0" smtClean="0"/>
              <a:t>PROJELER-YENİ PROJE BAŞLATMA</a:t>
            </a:r>
            <a:endParaRPr lang="tr-TR" sz="3200" dirty="0"/>
          </a:p>
        </p:txBody>
      </p:sp>
      <p:cxnSp>
        <p:nvCxnSpPr>
          <p:cNvPr id="6" name="Düz Ok Bağlayıcısı 5"/>
          <p:cNvCxnSpPr/>
          <p:nvPr/>
        </p:nvCxnSpPr>
        <p:spPr>
          <a:xfrm flipV="1">
            <a:off x="6260634" y="1844824"/>
            <a:ext cx="615622" cy="27042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6766620" y="837979"/>
            <a:ext cx="2449686" cy="4278094"/>
          </a:xfrm>
          <a:prstGeom prst="rect">
            <a:avLst/>
          </a:prstGeom>
          <a:noFill/>
        </p:spPr>
        <p:txBody>
          <a:bodyPr wrap="square" rtlCol="0">
            <a:spAutoFit/>
          </a:bodyPr>
          <a:lstStyle/>
          <a:p>
            <a:pPr marL="285750" indent="-285750">
              <a:buFont typeface="Arial" panose="020B0604020202020204" pitchFamily="34" charset="0"/>
              <a:buChar char="•"/>
            </a:pPr>
            <a:r>
              <a:rPr lang="tr-TR" sz="1600" dirty="0" smtClean="0"/>
              <a:t>Yeni bir eTwinning projesini iki farklı eTwinning üyesi ülkeden öğretmenlerin kurucu (</a:t>
            </a:r>
            <a:r>
              <a:rPr lang="tr-TR" sz="1600" dirty="0" err="1" smtClean="0"/>
              <a:t>founder</a:t>
            </a:r>
            <a:r>
              <a:rPr lang="tr-TR" sz="1600" dirty="0" smtClean="0"/>
              <a:t>) olması ile başlatılabilir. </a:t>
            </a:r>
          </a:p>
          <a:p>
            <a:pPr marL="285750" indent="-285750">
              <a:buFont typeface="Arial" panose="020B0604020202020204" pitchFamily="34" charset="0"/>
              <a:buChar char="•"/>
            </a:pPr>
            <a:r>
              <a:rPr lang="tr-TR" sz="1600" dirty="0" smtClean="0"/>
              <a:t>Projeyi başlata bilmek için öncelikle kurucu ortağınızı «bağlantı kişileri» </a:t>
            </a:r>
            <a:r>
              <a:rPr lang="tr-TR" sz="1600" dirty="0" err="1" smtClean="0"/>
              <a:t>nize</a:t>
            </a:r>
            <a:r>
              <a:rPr lang="tr-TR" sz="1600" dirty="0" smtClean="0"/>
              <a:t> eklemeniz onun da kabul etmesi gerekli.</a:t>
            </a:r>
          </a:p>
          <a:p>
            <a:pPr marL="285750" indent="-285750">
              <a:buFont typeface="Arial" panose="020B0604020202020204" pitchFamily="34" charset="0"/>
              <a:buChar char="•"/>
            </a:pPr>
            <a:r>
              <a:rPr lang="tr-TR" sz="1600" dirty="0" smtClean="0"/>
              <a:t>Kuruculardan birinin proje başvuru formunu doldurması yeterlidir.</a:t>
            </a:r>
            <a:r>
              <a:rPr lang="tr-TR" sz="1600" dirty="0"/>
              <a:t> </a:t>
            </a:r>
            <a:r>
              <a:rPr lang="tr-TR" sz="1600" dirty="0" smtClean="0"/>
              <a:t>Diğer kurucu sadece başvuruyu onaylar.</a:t>
            </a:r>
          </a:p>
        </p:txBody>
      </p:sp>
    </p:spTree>
    <p:extLst>
      <p:ext uri="{BB962C8B-B14F-4D97-AF65-F5344CB8AC3E}">
        <p14:creationId xmlns:p14="http://schemas.microsoft.com/office/powerpoint/2010/main" val="9889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7504" y="116632"/>
            <a:ext cx="8712968" cy="584775"/>
          </a:xfrm>
          <a:prstGeom prst="rect">
            <a:avLst/>
          </a:prstGeom>
          <a:noFill/>
        </p:spPr>
        <p:txBody>
          <a:bodyPr wrap="square" rtlCol="0">
            <a:spAutoFit/>
          </a:bodyPr>
          <a:lstStyle/>
          <a:p>
            <a:r>
              <a:rPr lang="tr-TR" sz="3200" dirty="0" smtClean="0"/>
              <a:t>      PROJELER-YENİ PROJE BAŞLATMA-Bir Okul Seç</a:t>
            </a:r>
            <a:endParaRPr lang="tr-TR" sz="32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11" y="836712"/>
            <a:ext cx="7389907" cy="395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Metin kutusu 7"/>
          <p:cNvSpPr txBox="1"/>
          <p:nvPr/>
        </p:nvSpPr>
        <p:spPr>
          <a:xfrm>
            <a:off x="395536" y="4941168"/>
            <a:ext cx="7488832" cy="923330"/>
          </a:xfrm>
          <a:prstGeom prst="rect">
            <a:avLst/>
          </a:prstGeom>
          <a:noFill/>
        </p:spPr>
        <p:txBody>
          <a:bodyPr wrap="square" rtlCol="0">
            <a:spAutoFit/>
          </a:bodyPr>
          <a:lstStyle/>
          <a:p>
            <a:r>
              <a:rPr lang="tr-TR" dirty="0" smtClean="0"/>
              <a:t>İlk aşamada projeyi, kayıtlı olan okullarınızdan hangisinde gerçekleştireceğinizi seçmeniz istenir. Proje uygulamalarını gerçekleştirmeyi planladığınız öğrencilerin kayıtlı olduğu okulu seçiniz.</a:t>
            </a:r>
            <a:endParaRPr lang="tr-TR" dirty="0"/>
          </a:p>
        </p:txBody>
      </p:sp>
      <p:cxnSp>
        <p:nvCxnSpPr>
          <p:cNvPr id="11" name="Düz Ok Bağlayıcısı 10"/>
          <p:cNvCxnSpPr/>
          <p:nvPr/>
        </p:nvCxnSpPr>
        <p:spPr>
          <a:xfrm flipV="1">
            <a:off x="3707904" y="3789040"/>
            <a:ext cx="2952328" cy="114565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17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26803" cy="6007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Düz Ok Bağlayıcısı 2"/>
          <p:cNvCxnSpPr/>
          <p:nvPr/>
        </p:nvCxnSpPr>
        <p:spPr>
          <a:xfrm>
            <a:off x="6666836" y="332656"/>
            <a:ext cx="497452"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7043990" y="500975"/>
            <a:ext cx="2156938" cy="1477328"/>
          </a:xfrm>
          <a:prstGeom prst="rect">
            <a:avLst/>
          </a:prstGeom>
          <a:noFill/>
        </p:spPr>
        <p:txBody>
          <a:bodyPr wrap="square" rtlCol="0">
            <a:spAutoFit/>
          </a:bodyPr>
          <a:lstStyle/>
          <a:p>
            <a:r>
              <a:rPr lang="tr-TR" dirty="0" smtClean="0">
                <a:hlinkClick r:id="rId3"/>
              </a:rPr>
              <a:t>www.etwinning.net</a:t>
            </a:r>
            <a:endParaRPr lang="tr-TR" dirty="0" smtClean="0"/>
          </a:p>
          <a:p>
            <a:r>
              <a:rPr lang="tr-TR" dirty="0" smtClean="0"/>
              <a:t>Adresinden </a:t>
            </a:r>
            <a:r>
              <a:rPr lang="tr-TR" dirty="0" err="1" smtClean="0"/>
              <a:t>portala</a:t>
            </a:r>
            <a:r>
              <a:rPr lang="tr-TR" dirty="0" smtClean="0"/>
              <a:t> kullanıcı adı ve şifrenizle giriş yapabilirsiniz.</a:t>
            </a:r>
            <a:endParaRPr lang="tr-TR"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3684"/>
            <a:ext cx="1842493" cy="164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23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51947"/>
            <a:ext cx="5613251" cy="455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251520" y="116632"/>
            <a:ext cx="8568952" cy="584775"/>
          </a:xfrm>
          <a:prstGeom prst="rect">
            <a:avLst/>
          </a:prstGeom>
          <a:noFill/>
        </p:spPr>
        <p:txBody>
          <a:bodyPr wrap="square" rtlCol="0">
            <a:spAutoFit/>
          </a:bodyPr>
          <a:lstStyle/>
          <a:p>
            <a:r>
              <a:rPr lang="tr-TR" sz="3200" dirty="0" smtClean="0"/>
              <a:t>     PROJELER-YENİ PROJE BAŞLATMA- Bir kişi seç</a:t>
            </a:r>
            <a:endParaRPr lang="tr-TR" sz="3200" dirty="0"/>
          </a:p>
        </p:txBody>
      </p:sp>
      <p:sp>
        <p:nvSpPr>
          <p:cNvPr id="6" name="Metin kutusu 5"/>
          <p:cNvSpPr txBox="1"/>
          <p:nvPr/>
        </p:nvSpPr>
        <p:spPr>
          <a:xfrm>
            <a:off x="1043608" y="5373216"/>
            <a:ext cx="7488832" cy="923330"/>
          </a:xfrm>
          <a:prstGeom prst="rect">
            <a:avLst/>
          </a:prstGeom>
          <a:noFill/>
        </p:spPr>
        <p:txBody>
          <a:bodyPr wrap="square" rtlCol="0">
            <a:spAutoFit/>
          </a:bodyPr>
          <a:lstStyle/>
          <a:p>
            <a:r>
              <a:rPr lang="tr-TR" dirty="0" smtClean="0"/>
              <a:t>İkinci aşamada, projedeki kurucu (</a:t>
            </a:r>
            <a:r>
              <a:rPr lang="tr-TR" dirty="0" err="1" smtClean="0"/>
              <a:t>founder</a:t>
            </a:r>
            <a:r>
              <a:rPr lang="tr-TR" dirty="0" smtClean="0"/>
              <a:t>) ortağınızı, bağlantı kişileriniz arasından seçmeniz istenir. Burada seçtiğiniz kişiye projenin başlamasını onaylayacağı bir bildirim otomatik olarak gönderilecektir. </a:t>
            </a:r>
          </a:p>
        </p:txBody>
      </p:sp>
    </p:spTree>
    <p:extLst>
      <p:ext uri="{BB962C8B-B14F-4D97-AF65-F5344CB8AC3E}">
        <p14:creationId xmlns:p14="http://schemas.microsoft.com/office/powerpoint/2010/main" val="325681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5940152" cy="6072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5868144" y="1412776"/>
            <a:ext cx="3275856" cy="3693319"/>
          </a:xfrm>
          <a:prstGeom prst="rect">
            <a:avLst/>
          </a:prstGeom>
          <a:noFill/>
        </p:spPr>
        <p:txBody>
          <a:bodyPr wrap="square" rtlCol="0">
            <a:spAutoFit/>
          </a:bodyPr>
          <a:lstStyle/>
          <a:p>
            <a:r>
              <a:rPr lang="tr-TR" dirty="0" smtClean="0">
                <a:solidFill>
                  <a:srgbClr val="FF0000"/>
                </a:solidFill>
              </a:rPr>
              <a:t>PROJE TANIMLAMASI KISMINI İNGİLİZCE DOLDURMANIZ VE PROJENİZİ OLABİLDİĞİNCE İYİ ANLATMANIZ ÖNERİLİR. ÇÜNKÜ KURUCU ÖĞRETMENLERİN ÜLKELERİNİN ULUSAL DESTEK SERVİSLERİ PROJENİZİ BURADA YAZDIKLARINIZA GÖRE DEĞERLENDİRECEKTİR. EĞER PROJE BAŞVURUNUZ REDDEDİLİRSE DÜZENLEME YAPARAK YENİDEN BAŞVURABİLİRSİNİZ.</a:t>
            </a:r>
            <a:endParaRPr lang="tr-TR" dirty="0">
              <a:solidFill>
                <a:srgbClr val="FF0000"/>
              </a:solidFill>
            </a:endParaRPr>
          </a:p>
        </p:txBody>
      </p:sp>
      <p:sp>
        <p:nvSpPr>
          <p:cNvPr id="6" name="Metin kutusu 5"/>
          <p:cNvSpPr txBox="1"/>
          <p:nvPr/>
        </p:nvSpPr>
        <p:spPr>
          <a:xfrm>
            <a:off x="0" y="116632"/>
            <a:ext cx="9144000" cy="584775"/>
          </a:xfrm>
          <a:prstGeom prst="rect">
            <a:avLst/>
          </a:prstGeom>
          <a:noFill/>
        </p:spPr>
        <p:txBody>
          <a:bodyPr wrap="square" rtlCol="0">
            <a:spAutoFit/>
          </a:bodyPr>
          <a:lstStyle/>
          <a:p>
            <a:r>
              <a:rPr lang="tr-TR" sz="3200" dirty="0" smtClean="0"/>
              <a:t>      </a:t>
            </a:r>
            <a:r>
              <a:rPr lang="tr-TR" sz="3000" dirty="0" smtClean="0"/>
              <a:t>PROJELER-YENİ PROJE BAŞLATMA-Proje Tanımlaması</a:t>
            </a:r>
            <a:endParaRPr lang="tr-TR" sz="3000" dirty="0"/>
          </a:p>
        </p:txBody>
      </p:sp>
    </p:spTree>
    <p:extLst>
      <p:ext uri="{BB962C8B-B14F-4D97-AF65-F5344CB8AC3E}">
        <p14:creationId xmlns:p14="http://schemas.microsoft.com/office/powerpoint/2010/main" val="63825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5940152" cy="6072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0" y="116632"/>
            <a:ext cx="9144000" cy="584775"/>
          </a:xfrm>
          <a:prstGeom prst="rect">
            <a:avLst/>
          </a:prstGeom>
          <a:noFill/>
        </p:spPr>
        <p:txBody>
          <a:bodyPr wrap="square" rtlCol="0">
            <a:spAutoFit/>
          </a:bodyPr>
          <a:lstStyle/>
          <a:p>
            <a:r>
              <a:rPr lang="tr-TR" sz="3200" dirty="0" smtClean="0"/>
              <a:t>      </a:t>
            </a:r>
            <a:r>
              <a:rPr lang="tr-TR" sz="3000" dirty="0" smtClean="0"/>
              <a:t>PROJELER-YENİ PROJE BAŞLATMA-Proje Tanımlaması</a:t>
            </a:r>
            <a:endParaRPr lang="tr-TR" sz="3000" dirty="0"/>
          </a:p>
        </p:txBody>
      </p:sp>
      <p:cxnSp>
        <p:nvCxnSpPr>
          <p:cNvPr id="6" name="Düz Ok Bağlayıcısı 5"/>
          <p:cNvCxnSpPr/>
          <p:nvPr/>
        </p:nvCxnSpPr>
        <p:spPr>
          <a:xfrm flipV="1">
            <a:off x="3735313" y="1556792"/>
            <a:ext cx="2417788" cy="172171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6118424" y="1372126"/>
            <a:ext cx="3012206" cy="369332"/>
          </a:xfrm>
          <a:prstGeom prst="rect">
            <a:avLst/>
          </a:prstGeom>
          <a:noFill/>
        </p:spPr>
        <p:txBody>
          <a:bodyPr wrap="square" rtlCol="0">
            <a:spAutoFit/>
          </a:bodyPr>
          <a:lstStyle/>
          <a:p>
            <a:r>
              <a:rPr lang="tr-TR" dirty="0" smtClean="0"/>
              <a:t>Projenizin başlığınızı yazınız.</a:t>
            </a:r>
            <a:endParaRPr lang="tr-TR" dirty="0"/>
          </a:p>
        </p:txBody>
      </p:sp>
      <p:cxnSp>
        <p:nvCxnSpPr>
          <p:cNvPr id="10" name="Düz Ok Bağlayıcısı 9"/>
          <p:cNvCxnSpPr/>
          <p:nvPr/>
        </p:nvCxnSpPr>
        <p:spPr>
          <a:xfrm flipV="1">
            <a:off x="3735312" y="2492896"/>
            <a:ext cx="2383112" cy="143368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6153101" y="2320329"/>
            <a:ext cx="3012206" cy="646331"/>
          </a:xfrm>
          <a:prstGeom prst="rect">
            <a:avLst/>
          </a:prstGeom>
          <a:noFill/>
        </p:spPr>
        <p:txBody>
          <a:bodyPr wrap="square" rtlCol="0">
            <a:spAutoFit/>
          </a:bodyPr>
          <a:lstStyle/>
          <a:p>
            <a:r>
              <a:rPr lang="tr-TR" dirty="0" smtClean="0"/>
              <a:t>Projenin içeriğini belirten kısa bir açıklama yazınız.</a:t>
            </a:r>
            <a:endParaRPr lang="tr-TR" dirty="0"/>
          </a:p>
        </p:txBody>
      </p:sp>
      <p:cxnSp>
        <p:nvCxnSpPr>
          <p:cNvPr id="13" name="Düz Ok Bağlayıcısı 12"/>
          <p:cNvCxnSpPr/>
          <p:nvPr/>
        </p:nvCxnSpPr>
        <p:spPr>
          <a:xfrm flipV="1">
            <a:off x="3443064" y="3789040"/>
            <a:ext cx="2675360" cy="136167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Metin kutusu 14"/>
          <p:cNvSpPr txBox="1"/>
          <p:nvPr/>
        </p:nvSpPr>
        <p:spPr>
          <a:xfrm>
            <a:off x="6118424" y="3327375"/>
            <a:ext cx="3012206" cy="923330"/>
          </a:xfrm>
          <a:prstGeom prst="rect">
            <a:avLst/>
          </a:prstGeom>
          <a:noFill/>
        </p:spPr>
        <p:txBody>
          <a:bodyPr wrap="square" rtlCol="0">
            <a:spAutoFit/>
          </a:bodyPr>
          <a:lstStyle/>
          <a:p>
            <a:r>
              <a:rPr lang="tr-TR" dirty="0" smtClean="0"/>
              <a:t>Projenizdeki ortaklarınızla iletişimde kullanacağınız dili/dilleri seçiniz.</a:t>
            </a:r>
            <a:endParaRPr lang="tr-TR" dirty="0"/>
          </a:p>
        </p:txBody>
      </p:sp>
      <p:cxnSp>
        <p:nvCxnSpPr>
          <p:cNvPr id="16" name="Düz Ok Bağlayıcısı 15"/>
          <p:cNvCxnSpPr/>
          <p:nvPr/>
        </p:nvCxnSpPr>
        <p:spPr>
          <a:xfrm flipV="1">
            <a:off x="2699792" y="4725144"/>
            <a:ext cx="3418632" cy="136815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Metin kutusu 17"/>
          <p:cNvSpPr txBox="1"/>
          <p:nvPr/>
        </p:nvSpPr>
        <p:spPr>
          <a:xfrm>
            <a:off x="6118424" y="4401978"/>
            <a:ext cx="3012206" cy="646331"/>
          </a:xfrm>
          <a:prstGeom prst="rect">
            <a:avLst/>
          </a:prstGeom>
          <a:noFill/>
        </p:spPr>
        <p:txBody>
          <a:bodyPr wrap="square" rtlCol="0">
            <a:spAutoFit/>
          </a:bodyPr>
          <a:lstStyle/>
          <a:p>
            <a:r>
              <a:rPr lang="tr-TR" dirty="0" smtClean="0"/>
              <a:t>Projeye katılacak öğrencilerin yaş aralığını belirtin.</a:t>
            </a:r>
            <a:endParaRPr lang="tr-TR" dirty="0"/>
          </a:p>
        </p:txBody>
      </p:sp>
      <p:cxnSp>
        <p:nvCxnSpPr>
          <p:cNvPr id="19" name="Düz Ok Bağlayıcısı 18"/>
          <p:cNvCxnSpPr/>
          <p:nvPr/>
        </p:nvCxnSpPr>
        <p:spPr>
          <a:xfrm flipV="1">
            <a:off x="2627784" y="5949280"/>
            <a:ext cx="3190081" cy="57415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Metin kutusu 20"/>
          <p:cNvSpPr txBox="1"/>
          <p:nvPr/>
        </p:nvSpPr>
        <p:spPr>
          <a:xfrm>
            <a:off x="5810647" y="5487615"/>
            <a:ext cx="3319983" cy="923330"/>
          </a:xfrm>
          <a:prstGeom prst="rect">
            <a:avLst/>
          </a:prstGeom>
          <a:noFill/>
        </p:spPr>
        <p:txBody>
          <a:bodyPr wrap="square" rtlCol="0">
            <a:spAutoFit/>
          </a:bodyPr>
          <a:lstStyle/>
          <a:p>
            <a:r>
              <a:rPr lang="tr-TR" dirty="0" smtClean="0"/>
              <a:t>Projeye katılacak tahmini toplam öğrenci sayısını belirtin (tüm ortak ülkelerden). </a:t>
            </a:r>
            <a:endParaRPr lang="tr-TR" dirty="0"/>
          </a:p>
        </p:txBody>
      </p:sp>
    </p:spTree>
    <p:extLst>
      <p:ext uri="{BB962C8B-B14F-4D97-AF65-F5344CB8AC3E}">
        <p14:creationId xmlns:p14="http://schemas.microsoft.com/office/powerpoint/2010/main" val="18000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randombar(horizontal)">
                                      <p:cBhvr>
                                        <p:cTn id="39" dur="500"/>
                                        <p:tgtEl>
                                          <p:spTgt spid="21"/>
                                        </p:tgtEl>
                                      </p:cBhvr>
                                    </p:animEffect>
                                  </p:childTnLst>
                                </p:cTn>
                              </p:par>
                              <p:par>
                                <p:cTn id="40" presetID="14" presetClass="entr" presetSubtype="1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randombar(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P spid="18"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116632"/>
            <a:ext cx="9144000" cy="584775"/>
          </a:xfrm>
          <a:prstGeom prst="rect">
            <a:avLst/>
          </a:prstGeom>
          <a:noFill/>
        </p:spPr>
        <p:txBody>
          <a:bodyPr wrap="square" rtlCol="0">
            <a:spAutoFit/>
          </a:bodyPr>
          <a:lstStyle/>
          <a:p>
            <a:r>
              <a:rPr lang="tr-TR" sz="3200" dirty="0" smtClean="0"/>
              <a:t>      </a:t>
            </a:r>
            <a:r>
              <a:rPr lang="tr-TR" sz="3000" dirty="0" smtClean="0"/>
              <a:t>PROJELER-YENİ PROJE BAŞLATMA-Proje Tanımlaması</a:t>
            </a:r>
            <a:endParaRPr lang="tr-TR" sz="3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43" y="642000"/>
            <a:ext cx="5372669"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Düz Ok Bağlayıcısı 5"/>
          <p:cNvCxnSpPr>
            <a:stCxn id="8" idx="1"/>
            <a:endCxn id="11" idx="1"/>
          </p:cNvCxnSpPr>
          <p:nvPr/>
        </p:nvCxnSpPr>
        <p:spPr>
          <a:xfrm flipV="1">
            <a:off x="3569220" y="1066433"/>
            <a:ext cx="1694926" cy="57099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Sol Ayraç 7"/>
          <p:cNvSpPr/>
          <p:nvPr/>
        </p:nvSpPr>
        <p:spPr>
          <a:xfrm rot="10800000">
            <a:off x="3281188" y="657652"/>
            <a:ext cx="288032" cy="1995219"/>
          </a:xfrm>
          <a:prstGeom prst="leftBrace">
            <a:avLst>
              <a:gd name="adj1" fmla="val 8333"/>
              <a:gd name="adj2" fmla="val 50894"/>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1" name="Metin kutusu 10"/>
          <p:cNvSpPr txBox="1"/>
          <p:nvPr/>
        </p:nvSpPr>
        <p:spPr>
          <a:xfrm>
            <a:off x="5264146" y="743267"/>
            <a:ext cx="3319983" cy="646331"/>
          </a:xfrm>
          <a:prstGeom prst="rect">
            <a:avLst/>
          </a:prstGeom>
          <a:noFill/>
        </p:spPr>
        <p:txBody>
          <a:bodyPr wrap="square" rtlCol="0">
            <a:spAutoFit/>
          </a:bodyPr>
          <a:lstStyle/>
          <a:p>
            <a:r>
              <a:rPr lang="tr-TR" dirty="0" smtClean="0"/>
              <a:t>Projenizin ilgili olduğu alanları işaretleyin. </a:t>
            </a:r>
            <a:endParaRPr lang="tr-TR" dirty="0"/>
          </a:p>
        </p:txBody>
      </p:sp>
      <p:sp>
        <p:nvSpPr>
          <p:cNvPr id="12" name="Sol Ayraç 11"/>
          <p:cNvSpPr/>
          <p:nvPr/>
        </p:nvSpPr>
        <p:spPr>
          <a:xfrm rot="10800000">
            <a:off x="3255679" y="2811100"/>
            <a:ext cx="288032" cy="882126"/>
          </a:xfrm>
          <a:prstGeom prst="leftBrace">
            <a:avLst>
              <a:gd name="adj1" fmla="val 8333"/>
              <a:gd name="adj2" fmla="val 50894"/>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3" name="Düz Ok Bağlayıcısı 12"/>
          <p:cNvCxnSpPr/>
          <p:nvPr/>
        </p:nvCxnSpPr>
        <p:spPr>
          <a:xfrm flipV="1">
            <a:off x="3539527" y="2024559"/>
            <a:ext cx="1724247" cy="121310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Metin kutusu 14"/>
          <p:cNvSpPr txBox="1"/>
          <p:nvPr/>
        </p:nvSpPr>
        <p:spPr>
          <a:xfrm>
            <a:off x="5293466" y="1556792"/>
            <a:ext cx="3319983" cy="923330"/>
          </a:xfrm>
          <a:prstGeom prst="rect">
            <a:avLst/>
          </a:prstGeom>
          <a:noFill/>
        </p:spPr>
        <p:txBody>
          <a:bodyPr wrap="square" rtlCol="0">
            <a:spAutoFit/>
          </a:bodyPr>
          <a:lstStyle/>
          <a:p>
            <a:r>
              <a:rPr lang="tr-TR" dirty="0" smtClean="0"/>
              <a:t>Proje faaliyetleri sırasında kullanmayı planladığınız araçları işaretleyin. </a:t>
            </a:r>
            <a:endParaRPr lang="tr-TR" dirty="0"/>
          </a:p>
        </p:txBody>
      </p:sp>
      <p:sp>
        <p:nvSpPr>
          <p:cNvPr id="16" name="Sol Ayraç 15"/>
          <p:cNvSpPr/>
          <p:nvPr/>
        </p:nvSpPr>
        <p:spPr>
          <a:xfrm rot="10800000">
            <a:off x="3402354" y="4077072"/>
            <a:ext cx="288032" cy="513071"/>
          </a:xfrm>
          <a:prstGeom prst="leftBrace">
            <a:avLst>
              <a:gd name="adj1" fmla="val 8333"/>
              <a:gd name="adj2" fmla="val 50894"/>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7" name="Düz Ok Bağlayıcısı 16"/>
          <p:cNvCxnSpPr>
            <a:endCxn id="18" idx="1"/>
          </p:cNvCxnSpPr>
          <p:nvPr/>
        </p:nvCxnSpPr>
        <p:spPr>
          <a:xfrm flipV="1">
            <a:off x="3669054" y="3231561"/>
            <a:ext cx="1624411" cy="110204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Metin kutusu 17"/>
          <p:cNvSpPr txBox="1"/>
          <p:nvPr/>
        </p:nvSpPr>
        <p:spPr>
          <a:xfrm>
            <a:off x="5293465" y="2769896"/>
            <a:ext cx="3319983" cy="923330"/>
          </a:xfrm>
          <a:prstGeom prst="rect">
            <a:avLst/>
          </a:prstGeom>
          <a:noFill/>
        </p:spPr>
        <p:txBody>
          <a:bodyPr wrap="square" rtlCol="0">
            <a:spAutoFit/>
          </a:bodyPr>
          <a:lstStyle/>
          <a:p>
            <a:r>
              <a:rPr lang="tr-TR" dirty="0" smtClean="0"/>
              <a:t>Bu proje ile öğrencilerinize ve okulunuza neler kazandırmayı hedeflediğinizi yazın. </a:t>
            </a:r>
            <a:endParaRPr lang="tr-TR" dirty="0"/>
          </a:p>
        </p:txBody>
      </p:sp>
      <p:sp>
        <p:nvSpPr>
          <p:cNvPr id="19" name="Sol Ayraç 18"/>
          <p:cNvSpPr/>
          <p:nvPr/>
        </p:nvSpPr>
        <p:spPr>
          <a:xfrm rot="10800000">
            <a:off x="3425203" y="4742544"/>
            <a:ext cx="288032" cy="513071"/>
          </a:xfrm>
          <a:prstGeom prst="leftBrace">
            <a:avLst>
              <a:gd name="adj1" fmla="val 8333"/>
              <a:gd name="adj2" fmla="val 50894"/>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20" name="Düz Ok Bağlayıcısı 19"/>
          <p:cNvCxnSpPr>
            <a:stCxn id="19" idx="1"/>
            <a:endCxn id="22" idx="1"/>
          </p:cNvCxnSpPr>
          <p:nvPr/>
        </p:nvCxnSpPr>
        <p:spPr>
          <a:xfrm flipV="1">
            <a:off x="3713235" y="4257231"/>
            <a:ext cx="1650746" cy="73726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Metin kutusu 21"/>
          <p:cNvSpPr txBox="1"/>
          <p:nvPr/>
        </p:nvSpPr>
        <p:spPr>
          <a:xfrm>
            <a:off x="5363981" y="3934065"/>
            <a:ext cx="3319983" cy="646331"/>
          </a:xfrm>
          <a:prstGeom prst="rect">
            <a:avLst/>
          </a:prstGeom>
          <a:noFill/>
        </p:spPr>
        <p:txBody>
          <a:bodyPr wrap="square" rtlCol="0">
            <a:spAutoFit/>
          </a:bodyPr>
          <a:lstStyle/>
          <a:p>
            <a:r>
              <a:rPr lang="tr-TR" dirty="0" smtClean="0"/>
              <a:t>Projenizin aşamalarını ayrıntılı biçimde yazınız.</a:t>
            </a:r>
            <a:endParaRPr lang="tr-TR" dirty="0"/>
          </a:p>
        </p:txBody>
      </p:sp>
      <p:sp>
        <p:nvSpPr>
          <p:cNvPr id="23" name="Sol Ayraç 22"/>
          <p:cNvSpPr/>
          <p:nvPr/>
        </p:nvSpPr>
        <p:spPr>
          <a:xfrm rot="10800000">
            <a:off x="3399696" y="5307982"/>
            <a:ext cx="288032" cy="513071"/>
          </a:xfrm>
          <a:prstGeom prst="leftBrace">
            <a:avLst>
              <a:gd name="adj1" fmla="val 8333"/>
              <a:gd name="adj2" fmla="val 50894"/>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24" name="Düz Ok Bağlayıcısı 23"/>
          <p:cNvCxnSpPr/>
          <p:nvPr/>
        </p:nvCxnSpPr>
        <p:spPr>
          <a:xfrm flipV="1">
            <a:off x="3613572" y="5085184"/>
            <a:ext cx="1679894" cy="47933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Metin kutusu 25"/>
          <p:cNvSpPr txBox="1"/>
          <p:nvPr/>
        </p:nvSpPr>
        <p:spPr>
          <a:xfrm>
            <a:off x="5293466" y="4707817"/>
            <a:ext cx="3319983" cy="1200329"/>
          </a:xfrm>
          <a:prstGeom prst="rect">
            <a:avLst/>
          </a:prstGeom>
          <a:noFill/>
        </p:spPr>
        <p:txBody>
          <a:bodyPr wrap="square" rtlCol="0">
            <a:spAutoFit/>
          </a:bodyPr>
          <a:lstStyle/>
          <a:p>
            <a:r>
              <a:rPr lang="tr-TR" dirty="0" smtClean="0"/>
              <a:t>Projenin sonunda ortaya çıkaracağınız somut ürünleri ve öğrencilerdeki gözlenebilir sonuçları yazınız.</a:t>
            </a:r>
            <a:endParaRPr lang="tr-TR" dirty="0"/>
          </a:p>
        </p:txBody>
      </p:sp>
      <p:cxnSp>
        <p:nvCxnSpPr>
          <p:cNvPr id="29" name="Düz Ok Bağlayıcısı 28"/>
          <p:cNvCxnSpPr/>
          <p:nvPr/>
        </p:nvCxnSpPr>
        <p:spPr>
          <a:xfrm flipV="1">
            <a:off x="2873440" y="6165304"/>
            <a:ext cx="2420025" cy="12956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Metin kutusu 36"/>
          <p:cNvSpPr txBox="1"/>
          <p:nvPr/>
        </p:nvSpPr>
        <p:spPr>
          <a:xfrm>
            <a:off x="5303734" y="5971700"/>
            <a:ext cx="3319983" cy="646331"/>
          </a:xfrm>
          <a:prstGeom prst="rect">
            <a:avLst/>
          </a:prstGeom>
          <a:noFill/>
        </p:spPr>
        <p:txBody>
          <a:bodyPr wrap="square" rtlCol="0">
            <a:spAutoFit/>
          </a:bodyPr>
          <a:lstStyle/>
          <a:p>
            <a:r>
              <a:rPr lang="tr-TR" dirty="0" smtClean="0"/>
              <a:t>Projede proje seti kullanıp kullanmayacağınızı belirtin. </a:t>
            </a:r>
            <a:endParaRPr lang="tr-TR" dirty="0"/>
          </a:p>
        </p:txBody>
      </p:sp>
    </p:spTree>
    <p:extLst>
      <p:ext uri="{BB962C8B-B14F-4D97-AF65-F5344CB8AC3E}">
        <p14:creationId xmlns:p14="http://schemas.microsoft.com/office/powerpoint/2010/main" val="191364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par>
                                <p:cTn id="30" presetID="14" presetClass="entr" presetSubtype="1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randombar(horizontal)">
                                      <p:cBhvr>
                                        <p:cTn id="40" dur="500"/>
                                        <p:tgtEl>
                                          <p:spTgt spid="19"/>
                                        </p:tgtEl>
                                      </p:cBhvr>
                                    </p:animEffect>
                                  </p:childTnLst>
                                </p:cTn>
                              </p:par>
                              <p:par>
                                <p:cTn id="41" presetID="14" presetClass="entr" presetSubtype="1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randombar(horizontal)">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randombar(horizontal)">
                                      <p:cBhvr>
                                        <p:cTn id="51" dur="500"/>
                                        <p:tgtEl>
                                          <p:spTgt spid="23"/>
                                        </p:tgtEl>
                                      </p:cBhvr>
                                    </p:animEffect>
                                  </p:childTnLst>
                                </p:cTn>
                              </p:par>
                              <p:par>
                                <p:cTn id="52" presetID="14" presetClass="entr" presetSubtype="1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randombar(horizontal)">
                                      <p:cBhvr>
                                        <p:cTn id="54" dur="500"/>
                                        <p:tgtEl>
                                          <p:spTgt spid="24"/>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randombar(horizont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randombar(horizontal)">
                                      <p:cBhvr>
                                        <p:cTn id="62" dur="500"/>
                                        <p:tgtEl>
                                          <p:spTgt spid="29"/>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randombar(horizontal)">
                                      <p:cBhvr>
                                        <p:cTn id="6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animBg="1"/>
      <p:bldP spid="15" grpId="0"/>
      <p:bldP spid="16" grpId="0" animBg="1"/>
      <p:bldP spid="18" grpId="0"/>
      <p:bldP spid="19" grpId="0" animBg="1"/>
      <p:bldP spid="22" grpId="0"/>
      <p:bldP spid="23" grpId="0" animBg="1"/>
      <p:bldP spid="2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0"/>
            <a:ext cx="776287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323528" y="4752975"/>
            <a:ext cx="8208912" cy="923330"/>
          </a:xfrm>
          <a:prstGeom prst="rect">
            <a:avLst/>
          </a:prstGeom>
          <a:noFill/>
        </p:spPr>
        <p:txBody>
          <a:bodyPr wrap="square" rtlCol="0">
            <a:spAutoFit/>
          </a:bodyPr>
          <a:lstStyle/>
          <a:p>
            <a:r>
              <a:rPr lang="tr-TR" dirty="0" smtClean="0"/>
              <a:t>Eğer proje seti kullanmak isterseniz, «</a:t>
            </a:r>
            <a:r>
              <a:rPr lang="tr-TR" dirty="0" err="1" smtClean="0"/>
              <a:t>evet»i</a:t>
            </a:r>
            <a:r>
              <a:rPr lang="tr-TR" dirty="0" smtClean="0"/>
              <a:t> tıkladığınızda proje setlerinin listesini görürsünüz. Proje setleri ile ayrıntılı bilgiyi </a:t>
            </a:r>
            <a:r>
              <a:rPr lang="tr-TR" dirty="0" err="1" smtClean="0"/>
              <a:t>portaldan</a:t>
            </a:r>
            <a:r>
              <a:rPr lang="tr-TR" dirty="0" smtClean="0"/>
              <a:t> (eTwinning.net) işbirliği yapın sekmesi altındaki kitlere tıklayarak alabilirsiniz. </a:t>
            </a:r>
            <a:endParaRPr lang="tr-TR"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277" y="5771889"/>
            <a:ext cx="4999413"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925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584775"/>
          </a:xfrm>
          <a:prstGeom prst="rect">
            <a:avLst/>
          </a:prstGeom>
          <a:noFill/>
        </p:spPr>
        <p:txBody>
          <a:bodyPr wrap="square" rtlCol="0">
            <a:spAutoFit/>
          </a:bodyPr>
          <a:lstStyle/>
          <a:p>
            <a:r>
              <a:rPr lang="tr-TR" sz="3200" dirty="0" smtClean="0"/>
              <a:t>      </a:t>
            </a:r>
            <a:r>
              <a:rPr lang="tr-TR" sz="3000" dirty="0" smtClean="0"/>
              <a:t>PROJELER-YENİ PROJE BAŞLATMA- Ön İzleme</a:t>
            </a:r>
            <a:endParaRPr lang="tr-TR" sz="3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15927"/>
            <a:ext cx="6372200" cy="634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6372201" y="836712"/>
            <a:ext cx="2664295" cy="3693319"/>
          </a:xfrm>
          <a:prstGeom prst="rect">
            <a:avLst/>
          </a:prstGeom>
          <a:noFill/>
        </p:spPr>
        <p:txBody>
          <a:bodyPr wrap="square" rtlCol="0">
            <a:spAutoFit/>
          </a:bodyPr>
          <a:lstStyle/>
          <a:p>
            <a:r>
              <a:rPr lang="tr-TR" dirty="0" smtClean="0"/>
              <a:t>Bu bölümde proje ile ilgili bilgilerinizi gözden geçiriniz. Eğer uygunsa «teslim et» butonuna basınız.  Siz teslim </a:t>
            </a:r>
            <a:r>
              <a:rPr lang="tr-TR" dirty="0" err="1" smtClean="0"/>
              <a:t>et’e</a:t>
            </a:r>
            <a:r>
              <a:rPr lang="tr-TR" dirty="0" smtClean="0"/>
              <a:t> tıkladıktan sonra başvurunuz Ulusal Destek Servisine ulaştırılacaktır. Her iki ülkenin Ulusal Destek Servisleri proje başvurunuzu onayladıktan sonra  projeniz başlayacaktır.</a:t>
            </a:r>
            <a:endParaRPr lang="tr-TR" dirty="0"/>
          </a:p>
        </p:txBody>
      </p:sp>
    </p:spTree>
    <p:extLst>
      <p:ext uri="{BB962C8B-B14F-4D97-AF65-F5344CB8AC3E}">
        <p14:creationId xmlns:p14="http://schemas.microsoft.com/office/powerpoint/2010/main" val="2065343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9783"/>
            <a:ext cx="8229600" cy="634082"/>
          </a:xfrm>
        </p:spPr>
        <p:txBody>
          <a:bodyPr>
            <a:normAutofit fontScale="90000"/>
          </a:bodyPr>
          <a:lstStyle/>
          <a:p>
            <a:r>
              <a:rPr lang="tr-TR" dirty="0" err="1" smtClean="0"/>
              <a:t>eTwinciler</a:t>
            </a:r>
            <a:r>
              <a:rPr lang="tr-TR" dirty="0" smtClean="0"/>
              <a:t> Bul</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2" y="720477"/>
            <a:ext cx="6849444" cy="6120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6860034" y="836712"/>
            <a:ext cx="2306785" cy="1200329"/>
          </a:xfrm>
          <a:prstGeom prst="rect">
            <a:avLst/>
          </a:prstGeom>
          <a:noFill/>
        </p:spPr>
        <p:txBody>
          <a:bodyPr wrap="square" rtlCol="0">
            <a:spAutoFit/>
          </a:bodyPr>
          <a:lstStyle/>
          <a:p>
            <a:r>
              <a:rPr lang="tr-TR" dirty="0" smtClean="0">
                <a:solidFill>
                  <a:srgbClr val="FF0000"/>
                </a:solidFill>
              </a:rPr>
              <a:t>Bu bölüm ortak bulmak için kullanacağımız bölümdür. </a:t>
            </a:r>
          </a:p>
        </p:txBody>
      </p:sp>
      <p:sp>
        <p:nvSpPr>
          <p:cNvPr id="5" name="Sağ Ayraç 4"/>
          <p:cNvSpPr/>
          <p:nvPr/>
        </p:nvSpPr>
        <p:spPr>
          <a:xfrm>
            <a:off x="4283968" y="3068960"/>
            <a:ext cx="432048" cy="360040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7" name="Düz Ok Bağlayıcısı 6"/>
          <p:cNvCxnSpPr/>
          <p:nvPr/>
        </p:nvCxnSpPr>
        <p:spPr>
          <a:xfrm>
            <a:off x="4700389" y="4869160"/>
            <a:ext cx="576064" cy="792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Metin kutusu 10"/>
          <p:cNvSpPr txBox="1"/>
          <p:nvPr/>
        </p:nvSpPr>
        <p:spPr>
          <a:xfrm>
            <a:off x="5292080" y="5265204"/>
            <a:ext cx="3744416" cy="1200329"/>
          </a:xfrm>
          <a:prstGeom prst="rect">
            <a:avLst/>
          </a:prstGeom>
          <a:noFill/>
        </p:spPr>
        <p:txBody>
          <a:bodyPr wrap="square" rtlCol="0">
            <a:spAutoFit/>
          </a:bodyPr>
          <a:lstStyle/>
          <a:p>
            <a:r>
              <a:rPr lang="tr-TR" dirty="0"/>
              <a:t>Profili aktif olan </a:t>
            </a:r>
            <a:r>
              <a:rPr lang="tr-TR" dirty="0" err="1"/>
              <a:t>eTwinning’e</a:t>
            </a:r>
            <a:r>
              <a:rPr lang="tr-TR" dirty="0"/>
              <a:t> kayıtlı tüm öğretmenleri </a:t>
            </a:r>
            <a:r>
              <a:rPr lang="tr-TR" dirty="0" smtClean="0"/>
              <a:t>bazı özelliklerine göre buradan </a:t>
            </a:r>
            <a:r>
              <a:rPr lang="tr-TR" dirty="0"/>
              <a:t>arayabilirsiniz.</a:t>
            </a:r>
          </a:p>
          <a:p>
            <a:endParaRPr lang="tr-TR" dirty="0"/>
          </a:p>
        </p:txBody>
      </p:sp>
      <p:cxnSp>
        <p:nvCxnSpPr>
          <p:cNvPr id="13" name="Düz Ok Bağlayıcısı 12"/>
          <p:cNvCxnSpPr>
            <a:endCxn id="17" idx="1"/>
          </p:cNvCxnSpPr>
          <p:nvPr/>
        </p:nvCxnSpPr>
        <p:spPr>
          <a:xfrm>
            <a:off x="3424722" y="2492896"/>
            <a:ext cx="3327809" cy="20403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Metin kutusu 16"/>
          <p:cNvSpPr txBox="1"/>
          <p:nvPr/>
        </p:nvSpPr>
        <p:spPr>
          <a:xfrm>
            <a:off x="6752531" y="3933056"/>
            <a:ext cx="2306785" cy="1200329"/>
          </a:xfrm>
          <a:prstGeom prst="rect">
            <a:avLst/>
          </a:prstGeom>
          <a:noFill/>
        </p:spPr>
        <p:txBody>
          <a:bodyPr wrap="square" rtlCol="0">
            <a:spAutoFit/>
          </a:bodyPr>
          <a:lstStyle/>
          <a:p>
            <a:r>
              <a:rPr lang="tr-TR" dirty="0" smtClean="0"/>
              <a:t>Hızlı arama yapmak için aradığınız öğretmen ile ilgili bir anahtar kelime yazın.</a:t>
            </a:r>
          </a:p>
        </p:txBody>
      </p:sp>
      <p:sp>
        <p:nvSpPr>
          <p:cNvPr id="18" name="Oval 17"/>
          <p:cNvSpPr/>
          <p:nvPr/>
        </p:nvSpPr>
        <p:spPr>
          <a:xfrm>
            <a:off x="5292080" y="1844824"/>
            <a:ext cx="1460451" cy="504056"/>
          </a:xfrm>
          <a:prstGeom prst="ellips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20" name="Düz Ok Bağlayıcısı 19"/>
          <p:cNvCxnSpPr/>
          <p:nvPr/>
        </p:nvCxnSpPr>
        <p:spPr>
          <a:xfrm>
            <a:off x="6752531" y="2096852"/>
            <a:ext cx="195733" cy="2520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Metin kutusu 21"/>
          <p:cNvSpPr txBox="1"/>
          <p:nvPr/>
        </p:nvSpPr>
        <p:spPr>
          <a:xfrm>
            <a:off x="6837214" y="2348880"/>
            <a:ext cx="2306785" cy="923330"/>
          </a:xfrm>
          <a:prstGeom prst="rect">
            <a:avLst/>
          </a:prstGeom>
          <a:noFill/>
        </p:spPr>
        <p:txBody>
          <a:bodyPr wrap="square" rtlCol="0">
            <a:spAutoFit/>
          </a:bodyPr>
          <a:lstStyle/>
          <a:p>
            <a:r>
              <a:rPr lang="tr-TR" dirty="0" smtClean="0"/>
              <a:t>Size gelen ortak bulma mesajlarını görebilirsiniz.</a:t>
            </a:r>
          </a:p>
        </p:txBody>
      </p:sp>
    </p:spTree>
    <p:extLst>
      <p:ext uri="{BB962C8B-B14F-4D97-AF65-F5344CB8AC3E}">
        <p14:creationId xmlns:p14="http://schemas.microsoft.com/office/powerpoint/2010/main" val="136640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par>
                                <p:cTn id="32" presetID="14" presetClass="entr" presetSubtype="1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randombar(horizont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1" grpId="0"/>
      <p:bldP spid="17" grpId="0"/>
      <p:bldP spid="18"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67544" y="49783"/>
            <a:ext cx="8229600" cy="634082"/>
          </a:xfrm>
        </p:spPr>
        <p:txBody>
          <a:bodyPr>
            <a:normAutofit fontScale="90000"/>
          </a:bodyPr>
          <a:lstStyle/>
          <a:p>
            <a:r>
              <a:rPr lang="tr-TR" dirty="0" err="1" smtClean="0"/>
              <a:t>eTwinciler</a:t>
            </a:r>
            <a:r>
              <a:rPr lang="tr-TR" dirty="0" smtClean="0"/>
              <a:t> Bul</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5095875"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etin kutusu 5"/>
          <p:cNvSpPr txBox="1"/>
          <p:nvPr/>
        </p:nvSpPr>
        <p:spPr>
          <a:xfrm>
            <a:off x="5292080" y="836712"/>
            <a:ext cx="2952328" cy="646331"/>
          </a:xfrm>
          <a:prstGeom prst="rect">
            <a:avLst/>
          </a:prstGeom>
          <a:noFill/>
        </p:spPr>
        <p:txBody>
          <a:bodyPr wrap="square" rtlCol="0">
            <a:spAutoFit/>
          </a:bodyPr>
          <a:lstStyle/>
          <a:p>
            <a:r>
              <a:rPr lang="tr-TR" dirty="0" smtClean="0"/>
              <a:t>Mesela volkanlarla ilgili proje yapmak istiyorsunuz.</a:t>
            </a:r>
          </a:p>
        </p:txBody>
      </p:sp>
      <p:sp>
        <p:nvSpPr>
          <p:cNvPr id="8" name="Metin kutusu 7"/>
          <p:cNvSpPr txBox="1"/>
          <p:nvPr/>
        </p:nvSpPr>
        <p:spPr>
          <a:xfrm>
            <a:off x="5292080" y="1772816"/>
            <a:ext cx="3851920" cy="1477328"/>
          </a:xfrm>
          <a:prstGeom prst="rect">
            <a:avLst/>
          </a:prstGeom>
          <a:noFill/>
        </p:spPr>
        <p:txBody>
          <a:bodyPr wrap="square" rtlCol="0">
            <a:spAutoFit/>
          </a:bodyPr>
          <a:lstStyle/>
          <a:p>
            <a:r>
              <a:rPr lang="tr-TR" dirty="0" smtClean="0"/>
              <a:t>Hızlı arama kısmına «</a:t>
            </a:r>
            <a:r>
              <a:rPr lang="tr-TR" dirty="0" err="1" smtClean="0"/>
              <a:t>volcanos</a:t>
            </a:r>
            <a:r>
              <a:rPr lang="tr-TR" dirty="0" smtClean="0"/>
              <a:t>» yazalım. Burada anahtar kelimeyi İngilizce yazmanız önemli, çünkü Avrupa’daki öğretmenlerin çoğu profillerini </a:t>
            </a:r>
            <a:r>
              <a:rPr lang="tr-TR" dirty="0" err="1" smtClean="0"/>
              <a:t>ingilizce</a:t>
            </a:r>
            <a:r>
              <a:rPr lang="tr-TR" dirty="0" smtClean="0"/>
              <a:t> oluşturmakta.</a:t>
            </a:r>
          </a:p>
        </p:txBody>
      </p:sp>
      <p:sp>
        <p:nvSpPr>
          <p:cNvPr id="9" name="Metin kutusu 8"/>
          <p:cNvSpPr txBox="1"/>
          <p:nvPr/>
        </p:nvSpPr>
        <p:spPr>
          <a:xfrm>
            <a:off x="251520" y="1313766"/>
            <a:ext cx="2996172" cy="338554"/>
          </a:xfrm>
          <a:prstGeom prst="rect">
            <a:avLst/>
          </a:prstGeom>
          <a:noFill/>
        </p:spPr>
        <p:txBody>
          <a:bodyPr wrap="square" rtlCol="0">
            <a:spAutoFit/>
          </a:bodyPr>
          <a:lstStyle/>
          <a:p>
            <a:r>
              <a:rPr lang="tr-TR" sz="1600" dirty="0" err="1" smtClean="0"/>
              <a:t>Volcanos</a:t>
            </a:r>
            <a:endParaRPr lang="tr-TR" sz="1600" dirty="0" smtClean="0"/>
          </a:p>
        </p:txBody>
      </p:sp>
      <p:sp>
        <p:nvSpPr>
          <p:cNvPr id="7" name="Oval 6"/>
          <p:cNvSpPr/>
          <p:nvPr/>
        </p:nvSpPr>
        <p:spPr>
          <a:xfrm>
            <a:off x="1619672" y="2189237"/>
            <a:ext cx="3312368" cy="4320480"/>
          </a:xfrm>
          <a:prstGeom prst="ellips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1" name="Metin kutusu 10"/>
          <p:cNvSpPr txBox="1"/>
          <p:nvPr/>
        </p:nvSpPr>
        <p:spPr>
          <a:xfrm>
            <a:off x="5095875" y="3845421"/>
            <a:ext cx="2952328" cy="923330"/>
          </a:xfrm>
          <a:prstGeom prst="rect">
            <a:avLst/>
          </a:prstGeom>
          <a:noFill/>
        </p:spPr>
        <p:txBody>
          <a:bodyPr wrap="square" rtlCol="0">
            <a:spAutoFit/>
          </a:bodyPr>
          <a:lstStyle/>
          <a:p>
            <a:r>
              <a:rPr lang="tr-TR" dirty="0" smtClean="0"/>
              <a:t>İstersek bu alandan istediğimizi seçerek aramamızı daraltabiliriz.</a:t>
            </a:r>
          </a:p>
        </p:txBody>
      </p:sp>
    </p:spTree>
    <p:extLst>
      <p:ext uri="{BB962C8B-B14F-4D97-AF65-F5344CB8AC3E}">
        <p14:creationId xmlns:p14="http://schemas.microsoft.com/office/powerpoint/2010/main" val="344841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232" y="32023"/>
            <a:ext cx="6886768" cy="6825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Düz Ok Bağlayıcısı 7"/>
          <p:cNvCxnSpPr/>
          <p:nvPr/>
        </p:nvCxnSpPr>
        <p:spPr>
          <a:xfrm flipH="1" flipV="1">
            <a:off x="2227541" y="1124744"/>
            <a:ext cx="586576" cy="7331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251520" y="476672"/>
            <a:ext cx="2411760" cy="1077218"/>
          </a:xfrm>
          <a:prstGeom prst="rect">
            <a:avLst/>
          </a:prstGeom>
          <a:noFill/>
        </p:spPr>
        <p:txBody>
          <a:bodyPr wrap="square" rtlCol="0">
            <a:spAutoFit/>
          </a:bodyPr>
          <a:lstStyle/>
          <a:p>
            <a:r>
              <a:rPr lang="tr-TR" sz="1600" dirty="0" smtClean="0"/>
              <a:t>Öğrencilerin yaş grubuna dikkat etmeliyiz. Bizim öğrencilerimizin yaş grubuna yakın olmalı.</a:t>
            </a:r>
            <a:endParaRPr lang="tr-TR" sz="1600" dirty="0"/>
          </a:p>
        </p:txBody>
      </p:sp>
      <p:cxnSp>
        <p:nvCxnSpPr>
          <p:cNvPr id="12" name="Düz Ok Bağlayıcısı 11"/>
          <p:cNvCxnSpPr/>
          <p:nvPr/>
        </p:nvCxnSpPr>
        <p:spPr>
          <a:xfrm flipH="1">
            <a:off x="2051721" y="2145922"/>
            <a:ext cx="762396" cy="20295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Metin kutusu 15"/>
          <p:cNvSpPr txBox="1"/>
          <p:nvPr/>
        </p:nvSpPr>
        <p:spPr>
          <a:xfrm>
            <a:off x="109069" y="1858312"/>
            <a:ext cx="2411760" cy="1323439"/>
          </a:xfrm>
          <a:prstGeom prst="rect">
            <a:avLst/>
          </a:prstGeom>
          <a:noFill/>
        </p:spPr>
        <p:txBody>
          <a:bodyPr wrap="square" rtlCol="0">
            <a:spAutoFit/>
          </a:bodyPr>
          <a:lstStyle/>
          <a:p>
            <a:r>
              <a:rPr lang="tr-TR" sz="1600" dirty="0" err="1" smtClean="0"/>
              <a:t>Portala</a:t>
            </a:r>
            <a:r>
              <a:rPr lang="tr-TR" sz="1600" dirty="0" smtClean="0"/>
              <a:t> son giriş tarihi önemlidir. Öğretmenin yakın zamanda </a:t>
            </a:r>
            <a:r>
              <a:rPr lang="tr-TR" sz="1600" dirty="0" err="1" smtClean="0"/>
              <a:t>portala</a:t>
            </a:r>
            <a:r>
              <a:rPr lang="tr-TR" sz="1600" dirty="0" smtClean="0"/>
              <a:t> girmiş olması aktif olduğunu gösterir.</a:t>
            </a:r>
            <a:endParaRPr lang="tr-TR" sz="1600" dirty="0"/>
          </a:p>
        </p:txBody>
      </p:sp>
      <p:sp>
        <p:nvSpPr>
          <p:cNvPr id="17" name="Metin kutusu 16"/>
          <p:cNvSpPr txBox="1"/>
          <p:nvPr/>
        </p:nvSpPr>
        <p:spPr>
          <a:xfrm>
            <a:off x="-16691" y="3284984"/>
            <a:ext cx="2663280" cy="1077218"/>
          </a:xfrm>
          <a:prstGeom prst="rect">
            <a:avLst/>
          </a:prstGeom>
          <a:noFill/>
        </p:spPr>
        <p:txBody>
          <a:bodyPr wrap="square" rtlCol="0">
            <a:spAutoFit/>
          </a:bodyPr>
          <a:lstStyle/>
          <a:p>
            <a:r>
              <a:rPr lang="tr-TR" sz="1600" dirty="0" smtClean="0">
                <a:solidFill>
                  <a:srgbClr val="FF0000"/>
                </a:solidFill>
              </a:rPr>
              <a:t>Öğretmenlerin profil bilgilerine bakarak hangisinin bize uygun bir proje ortağı olacağına karar verin. </a:t>
            </a:r>
            <a:endParaRPr lang="tr-TR" sz="1600" dirty="0">
              <a:solidFill>
                <a:srgbClr val="FF0000"/>
              </a:solidFill>
            </a:endParaRPr>
          </a:p>
        </p:txBody>
      </p:sp>
      <p:sp>
        <p:nvSpPr>
          <p:cNvPr id="18" name="Metin kutusu 17"/>
          <p:cNvSpPr txBox="1"/>
          <p:nvPr/>
        </p:nvSpPr>
        <p:spPr>
          <a:xfrm>
            <a:off x="0" y="4437112"/>
            <a:ext cx="2411760" cy="2308324"/>
          </a:xfrm>
          <a:prstGeom prst="rect">
            <a:avLst/>
          </a:prstGeom>
          <a:noFill/>
        </p:spPr>
        <p:txBody>
          <a:bodyPr wrap="square" rtlCol="0">
            <a:spAutoFit/>
          </a:bodyPr>
          <a:lstStyle/>
          <a:p>
            <a:r>
              <a:rPr lang="tr-TR" sz="1600" dirty="0" smtClean="0"/>
              <a:t>Potansiyel ortağınızın başka bir projesi olup olmadığını da kontrol etmenizi öneririz. Belki siz devam eden projesine katılabilirsiniz yada çok sayıda projesi olduğu için yeni bir projeye başlamaya isteksiz olabilir.  </a:t>
            </a:r>
            <a:endParaRPr lang="tr-TR" sz="1600" dirty="0"/>
          </a:p>
        </p:txBody>
      </p:sp>
    </p:spTree>
    <p:extLst>
      <p:ext uri="{BB962C8B-B14F-4D97-AF65-F5344CB8AC3E}">
        <p14:creationId xmlns:p14="http://schemas.microsoft.com/office/powerpoint/2010/main" val="147367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par>
                                <p:cTn id="16" presetID="14"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80112" cy="6825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Düz Ok Bağlayıcısı 5"/>
          <p:cNvCxnSpPr/>
          <p:nvPr/>
        </p:nvCxnSpPr>
        <p:spPr>
          <a:xfrm>
            <a:off x="5405348" y="1052736"/>
            <a:ext cx="34952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Metin kutusu 10"/>
          <p:cNvSpPr txBox="1"/>
          <p:nvPr/>
        </p:nvSpPr>
        <p:spPr>
          <a:xfrm>
            <a:off x="5763235" y="637237"/>
            <a:ext cx="3389124" cy="1077218"/>
          </a:xfrm>
          <a:prstGeom prst="rect">
            <a:avLst/>
          </a:prstGeom>
          <a:noFill/>
        </p:spPr>
        <p:txBody>
          <a:bodyPr wrap="square" rtlCol="0">
            <a:spAutoFit/>
          </a:bodyPr>
          <a:lstStyle/>
          <a:p>
            <a:r>
              <a:rPr lang="tr-TR" sz="1600" dirty="0" smtClean="0"/>
              <a:t>Bu butona tıkladığınızda öğretmene «bağlantı listesine» ekleme isteği gönderilir. İsteği kabul ettiğinde bağlantı listenize eklenir.  </a:t>
            </a:r>
            <a:endParaRPr lang="tr-TR" sz="1600" dirty="0"/>
          </a:p>
        </p:txBody>
      </p:sp>
      <p:sp>
        <p:nvSpPr>
          <p:cNvPr id="12" name="Metin kutusu 11"/>
          <p:cNvSpPr txBox="1"/>
          <p:nvPr/>
        </p:nvSpPr>
        <p:spPr>
          <a:xfrm>
            <a:off x="5580112" y="2335770"/>
            <a:ext cx="3549377" cy="1323439"/>
          </a:xfrm>
          <a:prstGeom prst="rect">
            <a:avLst/>
          </a:prstGeom>
          <a:noFill/>
        </p:spPr>
        <p:txBody>
          <a:bodyPr wrap="square" rtlCol="0">
            <a:spAutoFit/>
          </a:bodyPr>
          <a:lstStyle/>
          <a:p>
            <a:r>
              <a:rPr lang="tr-TR" sz="1600" dirty="0" smtClean="0">
                <a:solidFill>
                  <a:srgbClr val="FF0000"/>
                </a:solidFill>
              </a:rPr>
              <a:t>Bir öğretmeni bağlantı listenize eklemeden önce mesaj göndererek proje fikrini paylaşmanız ve kendisini «bağlantı listesi» ne eklemek istediğinizi belirtmeniz önerilir.</a:t>
            </a:r>
            <a:endParaRPr lang="tr-TR" sz="1600" dirty="0">
              <a:solidFill>
                <a:srgbClr val="FF0000"/>
              </a:solidFill>
            </a:endParaRPr>
          </a:p>
        </p:txBody>
      </p:sp>
      <p:sp>
        <p:nvSpPr>
          <p:cNvPr id="13" name="Metin kutusu 12"/>
          <p:cNvSpPr txBox="1"/>
          <p:nvPr/>
        </p:nvSpPr>
        <p:spPr>
          <a:xfrm>
            <a:off x="5580112" y="3816231"/>
            <a:ext cx="3389124" cy="830997"/>
          </a:xfrm>
          <a:prstGeom prst="rect">
            <a:avLst/>
          </a:prstGeom>
          <a:noFill/>
        </p:spPr>
        <p:txBody>
          <a:bodyPr wrap="square" rtlCol="0">
            <a:spAutoFit/>
          </a:bodyPr>
          <a:lstStyle/>
          <a:p>
            <a:r>
              <a:rPr lang="tr-TR" sz="1600" dirty="0" smtClean="0"/>
              <a:t>Mesaj göndermek için;</a:t>
            </a:r>
          </a:p>
          <a:p>
            <a:endParaRPr lang="tr-TR" sz="1600" dirty="0" smtClean="0"/>
          </a:p>
          <a:p>
            <a:r>
              <a:rPr lang="tr-TR" sz="1600" dirty="0" smtClean="0"/>
              <a:t>İsminin üzerine tıklayın</a:t>
            </a:r>
            <a:endParaRPr lang="tr-TR" sz="1600" dirty="0"/>
          </a:p>
        </p:txBody>
      </p:sp>
      <p:cxnSp>
        <p:nvCxnSpPr>
          <p:cNvPr id="14" name="Düz Ok Bağlayıcısı 13"/>
          <p:cNvCxnSpPr/>
          <p:nvPr/>
        </p:nvCxnSpPr>
        <p:spPr>
          <a:xfrm flipH="1" flipV="1">
            <a:off x="827584" y="188640"/>
            <a:ext cx="4816499" cy="424847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17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5" y="-13255"/>
            <a:ext cx="6481052" cy="409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Düz Ok Bağlayıcısı 3"/>
          <p:cNvCxnSpPr/>
          <p:nvPr/>
        </p:nvCxnSpPr>
        <p:spPr>
          <a:xfrm>
            <a:off x="5436096" y="526054"/>
            <a:ext cx="1440160"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7043990" y="500975"/>
            <a:ext cx="2156938" cy="923330"/>
          </a:xfrm>
          <a:prstGeom prst="rect">
            <a:avLst/>
          </a:prstGeom>
          <a:noFill/>
        </p:spPr>
        <p:txBody>
          <a:bodyPr wrap="square" rtlCol="0">
            <a:spAutoFit/>
          </a:bodyPr>
          <a:lstStyle/>
          <a:p>
            <a:r>
              <a:rPr lang="tr-TR" dirty="0" smtClean="0">
                <a:solidFill>
                  <a:srgbClr val="FF0000"/>
                </a:solidFill>
              </a:rPr>
              <a:t>eTwinning </a:t>
            </a:r>
            <a:r>
              <a:rPr lang="tr-TR" dirty="0" err="1" smtClean="0">
                <a:solidFill>
                  <a:srgbClr val="FF0000"/>
                </a:solidFill>
              </a:rPr>
              <a:t>Masaüstü’ne</a:t>
            </a:r>
            <a:r>
              <a:rPr lang="tr-TR" dirty="0" smtClean="0">
                <a:solidFill>
                  <a:srgbClr val="FF0000"/>
                </a:solidFill>
              </a:rPr>
              <a:t> (</a:t>
            </a:r>
            <a:r>
              <a:rPr lang="tr-TR" dirty="0" err="1" smtClean="0">
                <a:solidFill>
                  <a:srgbClr val="FF0000"/>
                </a:solidFill>
              </a:rPr>
              <a:t>desktop</a:t>
            </a:r>
            <a:r>
              <a:rPr lang="tr-TR" dirty="0" smtClean="0">
                <a:solidFill>
                  <a:srgbClr val="FF0000"/>
                </a:solidFill>
              </a:rPr>
              <a:t>) gidin</a:t>
            </a:r>
            <a:r>
              <a:rPr lang="tr-TR" dirty="0" smtClean="0"/>
              <a:t>.</a:t>
            </a:r>
            <a:endParaRPr lang="tr-TR" dirty="0"/>
          </a:p>
        </p:txBody>
      </p:sp>
    </p:spTree>
    <p:extLst>
      <p:ext uri="{BB962C8B-B14F-4D97-AF65-F5344CB8AC3E}">
        <p14:creationId xmlns:p14="http://schemas.microsoft.com/office/powerpoint/2010/main" val="6587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229"/>
            <a:ext cx="6660232" cy="4997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Düz Ok Bağlayıcısı 4"/>
          <p:cNvCxnSpPr/>
          <p:nvPr/>
        </p:nvCxnSpPr>
        <p:spPr>
          <a:xfrm flipH="1" flipV="1">
            <a:off x="1835696" y="1268760"/>
            <a:ext cx="1080120" cy="402371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2267744" y="5301208"/>
            <a:ext cx="3389124" cy="338554"/>
          </a:xfrm>
          <a:prstGeom prst="rect">
            <a:avLst/>
          </a:prstGeom>
          <a:noFill/>
        </p:spPr>
        <p:txBody>
          <a:bodyPr wrap="square" rtlCol="0">
            <a:spAutoFit/>
          </a:bodyPr>
          <a:lstStyle/>
          <a:p>
            <a:r>
              <a:rPr lang="tr-TR" sz="1600" dirty="0" smtClean="0"/>
              <a:t>Zarf sembolünün üzerine tıklayın.</a:t>
            </a:r>
            <a:endParaRPr lang="tr-TR" sz="1600" dirty="0"/>
          </a:p>
        </p:txBody>
      </p:sp>
    </p:spTree>
    <p:extLst>
      <p:ext uri="{BB962C8B-B14F-4D97-AF65-F5344CB8AC3E}">
        <p14:creationId xmlns:p14="http://schemas.microsoft.com/office/powerpoint/2010/main" val="276606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1" y="188640"/>
            <a:ext cx="6849444" cy="6120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148064" y="1772816"/>
            <a:ext cx="1584176" cy="1368152"/>
          </a:xfrm>
          <a:prstGeom prst="ellips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6" name="Düz Ok Bağlayıcısı 5"/>
          <p:cNvCxnSpPr/>
          <p:nvPr/>
        </p:nvCxnSpPr>
        <p:spPr>
          <a:xfrm flipV="1">
            <a:off x="6473033" y="1484784"/>
            <a:ext cx="475231" cy="49532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7020272" y="404664"/>
            <a:ext cx="2123728" cy="1477328"/>
          </a:xfrm>
          <a:prstGeom prst="rect">
            <a:avLst/>
          </a:prstGeom>
          <a:noFill/>
        </p:spPr>
        <p:txBody>
          <a:bodyPr wrap="square" rtlCol="0">
            <a:spAutoFit/>
          </a:bodyPr>
          <a:lstStyle/>
          <a:p>
            <a:r>
              <a:rPr lang="tr-TR" dirty="0" smtClean="0"/>
              <a:t>Ortak bulmak için eTwinning toplantıları bölümünü de kullanabiliriz.</a:t>
            </a:r>
            <a:endParaRPr lang="tr-TR" dirty="0"/>
          </a:p>
        </p:txBody>
      </p:sp>
      <p:cxnSp>
        <p:nvCxnSpPr>
          <p:cNvPr id="10" name="Düz Ok Bağlayıcısı 9"/>
          <p:cNvCxnSpPr/>
          <p:nvPr/>
        </p:nvCxnSpPr>
        <p:spPr>
          <a:xfrm>
            <a:off x="6545041" y="2475436"/>
            <a:ext cx="907279" cy="102557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6833073" y="3501008"/>
            <a:ext cx="2123728" cy="923330"/>
          </a:xfrm>
          <a:prstGeom prst="rect">
            <a:avLst/>
          </a:prstGeom>
          <a:noFill/>
        </p:spPr>
        <p:txBody>
          <a:bodyPr wrap="square" rtlCol="0">
            <a:spAutoFit/>
          </a:bodyPr>
          <a:lstStyle/>
          <a:p>
            <a:r>
              <a:rPr lang="tr-TR" dirty="0" smtClean="0"/>
              <a:t>Öğrencilerinizin yaş grubuna uygun olanı seçiniz.</a:t>
            </a:r>
            <a:endParaRPr lang="tr-TR" dirty="0"/>
          </a:p>
        </p:txBody>
      </p:sp>
    </p:spTree>
    <p:extLst>
      <p:ext uri="{BB962C8B-B14F-4D97-AF65-F5344CB8AC3E}">
        <p14:creationId xmlns:p14="http://schemas.microsoft.com/office/powerpoint/2010/main" val="184634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923" y="-20207"/>
            <a:ext cx="6804248" cy="6878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Düz Ok Bağlayıcısı 5"/>
          <p:cNvCxnSpPr>
            <a:stCxn id="16" idx="1"/>
          </p:cNvCxnSpPr>
          <p:nvPr/>
        </p:nvCxnSpPr>
        <p:spPr>
          <a:xfrm flipH="1">
            <a:off x="1619672" y="4364013"/>
            <a:ext cx="576065" cy="28857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4797152"/>
            <a:ext cx="2483768" cy="1323439"/>
          </a:xfrm>
          <a:prstGeom prst="rect">
            <a:avLst/>
          </a:prstGeom>
          <a:noFill/>
        </p:spPr>
        <p:txBody>
          <a:bodyPr wrap="square" rtlCol="0">
            <a:spAutoFit/>
          </a:bodyPr>
          <a:lstStyle/>
          <a:p>
            <a:r>
              <a:rPr lang="tr-TR" sz="1600" dirty="0" smtClean="0"/>
              <a:t>Başka ülkelerden öğretmenlerin bıraktıkları ortak bulma mesajlarını okuyup, cevap yazabilirsiniz.</a:t>
            </a:r>
            <a:endParaRPr lang="tr-TR" sz="1600" dirty="0"/>
          </a:p>
        </p:txBody>
      </p:sp>
      <p:cxnSp>
        <p:nvCxnSpPr>
          <p:cNvPr id="10" name="Düz Ok Bağlayıcısı 9"/>
          <p:cNvCxnSpPr/>
          <p:nvPr/>
        </p:nvCxnSpPr>
        <p:spPr>
          <a:xfrm flipH="1" flipV="1">
            <a:off x="2195736" y="692696"/>
            <a:ext cx="504056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0" y="400308"/>
            <a:ext cx="2483768" cy="584775"/>
          </a:xfrm>
          <a:prstGeom prst="rect">
            <a:avLst/>
          </a:prstGeom>
          <a:noFill/>
        </p:spPr>
        <p:txBody>
          <a:bodyPr wrap="square" rtlCol="0">
            <a:spAutoFit/>
          </a:bodyPr>
          <a:lstStyle/>
          <a:p>
            <a:r>
              <a:rPr lang="tr-TR" sz="1600" dirty="0" smtClean="0"/>
              <a:t>Kendiniz bir ortak bulma mesajı oluşturabilirsiniz.</a:t>
            </a:r>
            <a:endParaRPr lang="tr-TR" sz="1600" dirty="0"/>
          </a:p>
        </p:txBody>
      </p:sp>
      <p:sp>
        <p:nvSpPr>
          <p:cNvPr id="16" name="Sol Ayraç 15"/>
          <p:cNvSpPr/>
          <p:nvPr/>
        </p:nvSpPr>
        <p:spPr>
          <a:xfrm>
            <a:off x="2195737" y="2276872"/>
            <a:ext cx="360039" cy="4174281"/>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23" name="Düz Ok Bağlayıcısı 22"/>
          <p:cNvCxnSpPr/>
          <p:nvPr/>
        </p:nvCxnSpPr>
        <p:spPr>
          <a:xfrm flipH="1">
            <a:off x="2195737" y="1916832"/>
            <a:ext cx="5904655" cy="1277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Metin kutusu 29"/>
          <p:cNvSpPr txBox="1"/>
          <p:nvPr/>
        </p:nvSpPr>
        <p:spPr>
          <a:xfrm>
            <a:off x="0" y="1629064"/>
            <a:ext cx="2483768" cy="1077218"/>
          </a:xfrm>
          <a:prstGeom prst="rect">
            <a:avLst/>
          </a:prstGeom>
          <a:noFill/>
        </p:spPr>
        <p:txBody>
          <a:bodyPr wrap="square" rtlCol="0">
            <a:spAutoFit/>
          </a:bodyPr>
          <a:lstStyle/>
          <a:p>
            <a:r>
              <a:rPr lang="tr-TR" sz="1600" dirty="0" smtClean="0"/>
              <a:t>Arama forumundan belli bir konudan yada ülkeden ortak arayan </a:t>
            </a:r>
            <a:r>
              <a:rPr lang="tr-TR" sz="1600" dirty="0" err="1" smtClean="0"/>
              <a:t>eTwinnerları</a:t>
            </a:r>
            <a:r>
              <a:rPr lang="tr-TR" sz="1600" dirty="0" smtClean="0"/>
              <a:t> bulabilirsiniz.</a:t>
            </a:r>
            <a:endParaRPr lang="tr-TR" sz="1600" dirty="0"/>
          </a:p>
        </p:txBody>
      </p:sp>
      <p:sp>
        <p:nvSpPr>
          <p:cNvPr id="34" name="Oval 33"/>
          <p:cNvSpPr/>
          <p:nvPr/>
        </p:nvSpPr>
        <p:spPr>
          <a:xfrm>
            <a:off x="8100391" y="1592130"/>
            <a:ext cx="1183779" cy="576064"/>
          </a:xfrm>
          <a:prstGeom prst="ellips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11392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6" grpId="0" animBg="1"/>
      <p:bldP spid="30" grpId="0"/>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67544" y="49783"/>
            <a:ext cx="8229600" cy="634082"/>
          </a:xfrm>
        </p:spPr>
        <p:txBody>
          <a:bodyPr>
            <a:normAutofit fontScale="90000"/>
          </a:bodyPr>
          <a:lstStyle/>
          <a:p>
            <a:r>
              <a:rPr lang="tr-TR" dirty="0" smtClean="0"/>
              <a:t>Öğretmenler Odası</a:t>
            </a: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2" y="620689"/>
            <a:ext cx="6454104" cy="6306892"/>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cxnSp>
        <p:nvCxnSpPr>
          <p:cNvPr id="6" name="Düz Ok Bağlayıcısı 5"/>
          <p:cNvCxnSpPr>
            <a:stCxn id="9" idx="6"/>
            <a:endCxn id="7" idx="1"/>
          </p:cNvCxnSpPr>
          <p:nvPr/>
        </p:nvCxnSpPr>
        <p:spPr>
          <a:xfrm>
            <a:off x="3635896" y="5816154"/>
            <a:ext cx="2828850" cy="55733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Metin kutusu 4"/>
          <p:cNvSpPr txBox="1"/>
          <p:nvPr/>
        </p:nvSpPr>
        <p:spPr>
          <a:xfrm>
            <a:off x="6464746" y="548680"/>
            <a:ext cx="2699792" cy="1477328"/>
          </a:xfrm>
          <a:prstGeom prst="rect">
            <a:avLst/>
          </a:prstGeom>
          <a:noFill/>
        </p:spPr>
        <p:txBody>
          <a:bodyPr wrap="square" rtlCol="0">
            <a:spAutoFit/>
          </a:bodyPr>
          <a:lstStyle/>
          <a:p>
            <a:r>
              <a:rPr lang="tr-TR" dirty="0" smtClean="0">
                <a:solidFill>
                  <a:srgbClr val="FF0000"/>
                </a:solidFill>
              </a:rPr>
              <a:t>Öğretmen odaları öğretmenlerin belirli konular hakkında fikir alış verişinde bulunduğu ortamlardır.</a:t>
            </a:r>
            <a:endParaRPr lang="tr-TR" dirty="0">
              <a:solidFill>
                <a:srgbClr val="FF0000"/>
              </a:solidFill>
            </a:endParaRPr>
          </a:p>
        </p:txBody>
      </p:sp>
      <p:sp>
        <p:nvSpPr>
          <p:cNvPr id="7" name="Metin kutusu 6"/>
          <p:cNvSpPr txBox="1"/>
          <p:nvPr/>
        </p:nvSpPr>
        <p:spPr>
          <a:xfrm>
            <a:off x="6464746" y="5911825"/>
            <a:ext cx="2427734" cy="923330"/>
          </a:xfrm>
          <a:prstGeom prst="rect">
            <a:avLst/>
          </a:prstGeom>
          <a:noFill/>
        </p:spPr>
        <p:txBody>
          <a:bodyPr wrap="square" rtlCol="0">
            <a:spAutoFit/>
          </a:bodyPr>
          <a:lstStyle/>
          <a:p>
            <a:r>
              <a:rPr lang="tr-TR" dirty="0" smtClean="0"/>
              <a:t>Belli bir alandaki öğretmen odalarını arayabilirsiniz.</a:t>
            </a:r>
            <a:endParaRPr lang="tr-TR" dirty="0"/>
          </a:p>
        </p:txBody>
      </p:sp>
      <p:sp>
        <p:nvSpPr>
          <p:cNvPr id="9" name="Oval 8"/>
          <p:cNvSpPr/>
          <p:nvPr/>
        </p:nvSpPr>
        <p:spPr>
          <a:xfrm>
            <a:off x="899592" y="4797152"/>
            <a:ext cx="2736304" cy="2038003"/>
          </a:xfrm>
          <a:prstGeom prst="ellips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2" name="Düz Ok Bağlayıcısı 11"/>
          <p:cNvCxnSpPr/>
          <p:nvPr/>
        </p:nvCxnSpPr>
        <p:spPr>
          <a:xfrm>
            <a:off x="5062128" y="3429000"/>
            <a:ext cx="1414425" cy="14401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6464746" y="3111351"/>
            <a:ext cx="2427734" cy="923330"/>
          </a:xfrm>
          <a:prstGeom prst="rect">
            <a:avLst/>
          </a:prstGeom>
          <a:noFill/>
        </p:spPr>
        <p:txBody>
          <a:bodyPr wrap="square" rtlCol="0">
            <a:spAutoFit/>
          </a:bodyPr>
          <a:lstStyle/>
          <a:p>
            <a:r>
              <a:rPr lang="tr-TR" dirty="0" smtClean="0"/>
              <a:t>Bir odaya katılmak için odanın isminin üzerine tıklayınız.</a:t>
            </a:r>
            <a:endParaRPr lang="tr-TR" dirty="0"/>
          </a:p>
        </p:txBody>
      </p:sp>
    </p:spTree>
    <p:extLst>
      <p:ext uri="{BB962C8B-B14F-4D97-AF65-F5344CB8AC3E}">
        <p14:creationId xmlns:p14="http://schemas.microsoft.com/office/powerpoint/2010/main" val="403767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880" y="-15999"/>
            <a:ext cx="7124119" cy="687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Düz Ok Bağlayıcısı 4"/>
          <p:cNvCxnSpPr/>
          <p:nvPr/>
        </p:nvCxnSpPr>
        <p:spPr>
          <a:xfrm flipH="1" flipV="1">
            <a:off x="2019880" y="1353835"/>
            <a:ext cx="425084" cy="121106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28228" y="476672"/>
            <a:ext cx="2427734" cy="1754326"/>
          </a:xfrm>
          <a:prstGeom prst="rect">
            <a:avLst/>
          </a:prstGeom>
          <a:noFill/>
        </p:spPr>
        <p:txBody>
          <a:bodyPr wrap="square" rtlCol="0">
            <a:spAutoFit/>
          </a:bodyPr>
          <a:lstStyle/>
          <a:p>
            <a:r>
              <a:rPr lang="tr-TR" dirty="0" smtClean="0"/>
              <a:t>Odaya </a:t>
            </a:r>
            <a:r>
              <a:rPr lang="tr-TR" dirty="0" err="1" smtClean="0"/>
              <a:t>katıl’a</a:t>
            </a:r>
            <a:r>
              <a:rPr lang="tr-TR" dirty="0" smtClean="0"/>
              <a:t> tıkladığınızda, odanın yöneticisine katılma isteği gönderilir. Yönetici onayladığında odaya üyeliğiniz başlar.</a:t>
            </a:r>
            <a:endParaRPr lang="tr-TR" dirty="0"/>
          </a:p>
        </p:txBody>
      </p:sp>
      <p:sp>
        <p:nvSpPr>
          <p:cNvPr id="9" name="Sol Ayraç 8"/>
          <p:cNvSpPr/>
          <p:nvPr/>
        </p:nvSpPr>
        <p:spPr>
          <a:xfrm>
            <a:off x="2019880" y="3933056"/>
            <a:ext cx="212542" cy="2808312"/>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2" name="Metin kutusu 11"/>
          <p:cNvSpPr txBox="1"/>
          <p:nvPr/>
        </p:nvSpPr>
        <p:spPr>
          <a:xfrm>
            <a:off x="-28228" y="4221088"/>
            <a:ext cx="2154379" cy="1754326"/>
          </a:xfrm>
          <a:prstGeom prst="rect">
            <a:avLst/>
          </a:prstGeom>
          <a:noFill/>
        </p:spPr>
        <p:txBody>
          <a:bodyPr wrap="square" rtlCol="0">
            <a:spAutoFit/>
          </a:bodyPr>
          <a:lstStyle/>
          <a:p>
            <a:r>
              <a:rPr lang="tr-TR" dirty="0" smtClean="0"/>
              <a:t>Odaya gönderilen iletileri üye olmadan da okuyabilirsiniz. Ancak ileti yazmak için üye olmanız gerekir.</a:t>
            </a:r>
            <a:endParaRPr lang="tr-TR" dirty="0"/>
          </a:p>
        </p:txBody>
      </p:sp>
    </p:spTree>
    <p:extLst>
      <p:ext uri="{BB962C8B-B14F-4D97-AF65-F5344CB8AC3E}">
        <p14:creationId xmlns:p14="http://schemas.microsoft.com/office/powerpoint/2010/main" val="86707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6454104" cy="6306892"/>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cxnSp>
        <p:nvCxnSpPr>
          <p:cNvPr id="5" name="Düz Ok Bağlayıcısı 4"/>
          <p:cNvCxnSpPr>
            <a:endCxn id="6" idx="1"/>
          </p:cNvCxnSpPr>
          <p:nvPr/>
        </p:nvCxnSpPr>
        <p:spPr>
          <a:xfrm flipV="1">
            <a:off x="6305588" y="979561"/>
            <a:ext cx="410678" cy="36120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6716266" y="379396"/>
            <a:ext cx="2427734" cy="1200329"/>
          </a:xfrm>
          <a:prstGeom prst="rect">
            <a:avLst/>
          </a:prstGeom>
          <a:noFill/>
        </p:spPr>
        <p:txBody>
          <a:bodyPr wrap="square" rtlCol="0">
            <a:spAutoFit/>
          </a:bodyPr>
          <a:lstStyle/>
          <a:p>
            <a:r>
              <a:rPr lang="tr-TR" dirty="0" smtClean="0"/>
              <a:t>Dahil olduğunuz odaları görmek yada yeni bir oda açmak için buraya tıklayın.</a:t>
            </a:r>
            <a:endParaRPr lang="tr-TR" dirty="0"/>
          </a:p>
        </p:txBody>
      </p:sp>
      <p:cxnSp>
        <p:nvCxnSpPr>
          <p:cNvPr id="13" name="Düz Ok Bağlayıcısı 12"/>
          <p:cNvCxnSpPr/>
          <p:nvPr/>
        </p:nvCxnSpPr>
        <p:spPr>
          <a:xfrm flipV="1">
            <a:off x="6333605" y="2712766"/>
            <a:ext cx="354644" cy="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Sağ Ayraç 14"/>
          <p:cNvSpPr/>
          <p:nvPr/>
        </p:nvSpPr>
        <p:spPr>
          <a:xfrm>
            <a:off x="6156176" y="1844824"/>
            <a:ext cx="247303" cy="1728192"/>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6" name="Metin kutusu 15"/>
          <p:cNvSpPr txBox="1"/>
          <p:nvPr/>
        </p:nvSpPr>
        <p:spPr>
          <a:xfrm>
            <a:off x="6737945" y="2454029"/>
            <a:ext cx="2427734" cy="646331"/>
          </a:xfrm>
          <a:prstGeom prst="rect">
            <a:avLst/>
          </a:prstGeom>
          <a:noFill/>
        </p:spPr>
        <p:txBody>
          <a:bodyPr wrap="square" rtlCol="0">
            <a:spAutoFit/>
          </a:bodyPr>
          <a:lstStyle/>
          <a:p>
            <a:r>
              <a:rPr lang="tr-TR" dirty="0" smtClean="0"/>
              <a:t>Öne çıkan odalar bu kısımda listelenir.</a:t>
            </a:r>
            <a:endParaRPr lang="tr-TR" dirty="0"/>
          </a:p>
        </p:txBody>
      </p:sp>
      <p:cxnSp>
        <p:nvCxnSpPr>
          <p:cNvPr id="17" name="Düz Ok Bağlayıcısı 16"/>
          <p:cNvCxnSpPr/>
          <p:nvPr/>
        </p:nvCxnSpPr>
        <p:spPr>
          <a:xfrm flipV="1">
            <a:off x="6451117" y="5157191"/>
            <a:ext cx="354644" cy="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Sağ Ayraç 17"/>
          <p:cNvSpPr/>
          <p:nvPr/>
        </p:nvSpPr>
        <p:spPr>
          <a:xfrm>
            <a:off x="6307882" y="3933056"/>
            <a:ext cx="247303" cy="2448272"/>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9" name="Metin kutusu 18"/>
          <p:cNvSpPr txBox="1"/>
          <p:nvPr/>
        </p:nvSpPr>
        <p:spPr>
          <a:xfrm>
            <a:off x="6737945" y="4418528"/>
            <a:ext cx="2427734" cy="1477328"/>
          </a:xfrm>
          <a:prstGeom prst="rect">
            <a:avLst/>
          </a:prstGeom>
          <a:noFill/>
        </p:spPr>
        <p:txBody>
          <a:bodyPr wrap="square" rtlCol="0">
            <a:spAutoFit/>
          </a:bodyPr>
          <a:lstStyle/>
          <a:p>
            <a:r>
              <a:rPr lang="tr-TR" dirty="0" smtClean="0"/>
              <a:t>En fazla öğretmenin kayıtlı olduğu ve yazışma trafiği yoğun olan odalar burada listelenir.</a:t>
            </a:r>
            <a:endParaRPr lang="tr-TR" dirty="0"/>
          </a:p>
        </p:txBody>
      </p:sp>
    </p:spTree>
    <p:extLst>
      <p:ext uri="{BB962C8B-B14F-4D97-AF65-F5344CB8AC3E}">
        <p14:creationId xmlns:p14="http://schemas.microsoft.com/office/powerpoint/2010/main" val="134898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randombar(horizontal)">
                                      <p:cBhvr>
                                        <p:cTn id="21" dur="500"/>
                                        <p:tgtEl>
                                          <p:spTgt spid="19"/>
                                        </p:tgtEl>
                                      </p:cBhvr>
                                    </p:animEffect>
                                  </p:childTnLst>
                                </p:cTn>
                              </p:par>
                              <p:par>
                                <p:cTn id="22" presetID="14" presetClass="entr" presetSubtype="1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6" grpId="0"/>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03619" cy="436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932040" y="2564904"/>
            <a:ext cx="1008112" cy="741859"/>
          </a:xfrm>
          <a:prstGeom prst="ellips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6" name="Düz Ok Bağlayıcısı 5"/>
          <p:cNvCxnSpPr/>
          <p:nvPr/>
        </p:nvCxnSpPr>
        <p:spPr>
          <a:xfrm>
            <a:off x="5699374" y="3236816"/>
            <a:ext cx="1032866" cy="84025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6732240" y="3615319"/>
            <a:ext cx="2540382" cy="1477328"/>
          </a:xfrm>
          <a:prstGeom prst="rect">
            <a:avLst/>
          </a:prstGeom>
          <a:noFill/>
        </p:spPr>
        <p:txBody>
          <a:bodyPr wrap="square" rtlCol="0">
            <a:spAutoFit/>
          </a:bodyPr>
          <a:lstStyle/>
          <a:p>
            <a:r>
              <a:rPr lang="tr-TR" dirty="0" smtClean="0"/>
              <a:t>Kurucusu olduğunuz odalara bağlantı kişilerinizi davet edebilir, odanızla ilgili diğer ayarları değiştirebilirsiniz.</a:t>
            </a:r>
            <a:endParaRPr lang="tr-TR" dirty="0"/>
          </a:p>
        </p:txBody>
      </p:sp>
      <p:cxnSp>
        <p:nvCxnSpPr>
          <p:cNvPr id="11" name="Düz Ok Bağlayıcısı 10"/>
          <p:cNvCxnSpPr/>
          <p:nvPr/>
        </p:nvCxnSpPr>
        <p:spPr>
          <a:xfrm>
            <a:off x="539552" y="2287540"/>
            <a:ext cx="216024" cy="230425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Metin kutusu 12"/>
          <p:cNvSpPr txBox="1"/>
          <p:nvPr/>
        </p:nvSpPr>
        <p:spPr>
          <a:xfrm>
            <a:off x="179512" y="4653136"/>
            <a:ext cx="6480720" cy="923330"/>
          </a:xfrm>
          <a:prstGeom prst="rect">
            <a:avLst/>
          </a:prstGeom>
          <a:noFill/>
        </p:spPr>
        <p:txBody>
          <a:bodyPr wrap="square" rtlCol="0">
            <a:spAutoFit/>
          </a:bodyPr>
          <a:lstStyle/>
          <a:p>
            <a:r>
              <a:rPr lang="tr-TR" dirty="0" smtClean="0"/>
              <a:t>Eğer oda «</a:t>
            </a:r>
            <a:r>
              <a:rPr lang="tr-TR" dirty="0" err="1" smtClean="0"/>
              <a:t>public</a:t>
            </a:r>
            <a:r>
              <a:rPr lang="tr-TR" dirty="0" smtClean="0"/>
              <a:t>» ise eTwinning </a:t>
            </a:r>
            <a:r>
              <a:rPr lang="tr-TR" dirty="0" err="1" smtClean="0"/>
              <a:t>portalına</a:t>
            </a:r>
            <a:r>
              <a:rPr lang="tr-TR" dirty="0" smtClean="0"/>
              <a:t> kayıtlı herkes odaya katılabilir.  «Sınırlı» ise kişilerin odaya katılabilmesi için yöneticilerin onaylaması gerekir.</a:t>
            </a:r>
            <a:endParaRPr lang="tr-TR" dirty="0"/>
          </a:p>
        </p:txBody>
      </p:sp>
      <p:cxnSp>
        <p:nvCxnSpPr>
          <p:cNvPr id="14" name="Düz Bağlayıcı 13"/>
          <p:cNvCxnSpPr/>
          <p:nvPr/>
        </p:nvCxnSpPr>
        <p:spPr>
          <a:xfrm flipH="1">
            <a:off x="669715" y="2287540"/>
            <a:ext cx="252028" cy="138695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flipV="1">
            <a:off x="6444208" y="1628800"/>
            <a:ext cx="159411" cy="9584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Metin kutusu 27"/>
          <p:cNvSpPr txBox="1"/>
          <p:nvPr/>
        </p:nvSpPr>
        <p:spPr>
          <a:xfrm>
            <a:off x="6573527" y="985984"/>
            <a:ext cx="2637724" cy="1477328"/>
          </a:xfrm>
          <a:prstGeom prst="rect">
            <a:avLst/>
          </a:prstGeom>
          <a:noFill/>
        </p:spPr>
        <p:txBody>
          <a:bodyPr wrap="square" rtlCol="0">
            <a:spAutoFit/>
          </a:bodyPr>
          <a:lstStyle/>
          <a:p>
            <a:r>
              <a:rPr lang="tr-TR" dirty="0" smtClean="0"/>
              <a:t>Yeni bir oda oluşturmak için buraya tıklayın. </a:t>
            </a:r>
            <a:r>
              <a:rPr lang="tr-TR" dirty="0" smtClean="0">
                <a:solidFill>
                  <a:srgbClr val="FF0000"/>
                </a:solidFill>
              </a:rPr>
              <a:t>(deneyimsiz </a:t>
            </a:r>
            <a:r>
              <a:rPr lang="tr-TR" dirty="0" err="1" smtClean="0">
                <a:solidFill>
                  <a:srgbClr val="FF0000"/>
                </a:solidFill>
              </a:rPr>
              <a:t>eTwincilerin</a:t>
            </a:r>
            <a:r>
              <a:rPr lang="tr-TR" dirty="0" smtClean="0">
                <a:solidFill>
                  <a:srgbClr val="FF0000"/>
                </a:solidFill>
              </a:rPr>
              <a:t> öğretmen odası oluşturması önerilmez)</a:t>
            </a:r>
            <a:endParaRPr lang="tr-TR" dirty="0">
              <a:solidFill>
                <a:srgbClr val="FF0000"/>
              </a:solidFill>
            </a:endParaRPr>
          </a:p>
        </p:txBody>
      </p:sp>
    </p:spTree>
    <p:extLst>
      <p:ext uri="{BB962C8B-B14F-4D97-AF65-F5344CB8AC3E}">
        <p14:creationId xmlns:p14="http://schemas.microsoft.com/office/powerpoint/2010/main" val="247729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par>
                                <p:cTn id="30" presetID="14" presetClass="entr" presetSubtype="1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randombar(horizont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3"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67544" y="49783"/>
            <a:ext cx="8229600" cy="634082"/>
          </a:xfrm>
        </p:spPr>
        <p:txBody>
          <a:bodyPr>
            <a:normAutofit fontScale="90000"/>
          </a:bodyPr>
          <a:lstStyle/>
          <a:p>
            <a:r>
              <a:rPr lang="tr-TR" dirty="0" smtClean="0"/>
              <a:t>Kaynaklar</a:t>
            </a:r>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0920"/>
            <a:ext cx="6360333" cy="4913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etin kutusu 6"/>
          <p:cNvSpPr txBox="1"/>
          <p:nvPr/>
        </p:nvSpPr>
        <p:spPr>
          <a:xfrm>
            <a:off x="6588224" y="332656"/>
            <a:ext cx="2232248" cy="1477328"/>
          </a:xfrm>
          <a:prstGeom prst="rect">
            <a:avLst/>
          </a:prstGeom>
          <a:noFill/>
        </p:spPr>
        <p:txBody>
          <a:bodyPr wrap="square" rtlCol="0">
            <a:spAutoFit/>
          </a:bodyPr>
          <a:lstStyle/>
          <a:p>
            <a:r>
              <a:rPr lang="tr-TR" dirty="0" smtClean="0"/>
              <a:t>Başka </a:t>
            </a:r>
            <a:r>
              <a:rPr lang="tr-TR" dirty="0" err="1" smtClean="0"/>
              <a:t>eTwincilerin</a:t>
            </a:r>
            <a:r>
              <a:rPr lang="tr-TR" dirty="0" smtClean="0"/>
              <a:t> yüklediği kaynaklara ulaşabilir, siz de kaynak yükleyebilirsiniz.</a:t>
            </a:r>
            <a:endParaRPr lang="tr-TR" dirty="0"/>
          </a:p>
        </p:txBody>
      </p:sp>
      <p:cxnSp>
        <p:nvCxnSpPr>
          <p:cNvPr id="11" name="Düz Ok Bağlayıcısı 10"/>
          <p:cNvCxnSpPr/>
          <p:nvPr/>
        </p:nvCxnSpPr>
        <p:spPr>
          <a:xfrm flipV="1">
            <a:off x="3635896" y="3266516"/>
            <a:ext cx="2880320" cy="9047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43608" y="2311945"/>
            <a:ext cx="2592288" cy="1909143"/>
          </a:xfrm>
          <a:prstGeom prst="ellips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5" name="Metin kutusu 14"/>
          <p:cNvSpPr txBox="1"/>
          <p:nvPr/>
        </p:nvSpPr>
        <p:spPr>
          <a:xfrm>
            <a:off x="6516216" y="2850089"/>
            <a:ext cx="2232248" cy="923330"/>
          </a:xfrm>
          <a:prstGeom prst="rect">
            <a:avLst/>
          </a:prstGeom>
          <a:noFill/>
        </p:spPr>
        <p:txBody>
          <a:bodyPr wrap="square" rtlCol="0">
            <a:spAutoFit/>
          </a:bodyPr>
          <a:lstStyle/>
          <a:p>
            <a:r>
              <a:rPr lang="tr-TR" dirty="0" smtClean="0"/>
              <a:t>Özelliklerine göre kaynak </a:t>
            </a:r>
            <a:r>
              <a:rPr lang="tr-TR" dirty="0" err="1" smtClean="0"/>
              <a:t>arayabilirisiniz</a:t>
            </a:r>
            <a:r>
              <a:rPr lang="tr-TR" dirty="0" smtClean="0"/>
              <a:t>.</a:t>
            </a:r>
            <a:endParaRPr lang="tr-TR" dirty="0"/>
          </a:p>
        </p:txBody>
      </p:sp>
    </p:spTree>
    <p:extLst>
      <p:ext uri="{BB962C8B-B14F-4D97-AF65-F5344CB8AC3E}">
        <p14:creationId xmlns:p14="http://schemas.microsoft.com/office/powerpoint/2010/main" val="4601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520798" y="-140251"/>
            <a:ext cx="8229600" cy="634082"/>
          </a:xfrm>
        </p:spPr>
        <p:txBody>
          <a:bodyPr>
            <a:normAutofit fontScale="90000"/>
          </a:bodyPr>
          <a:lstStyle/>
          <a:p>
            <a:r>
              <a:rPr lang="tr-TR" dirty="0" smtClean="0"/>
              <a:t>Yardım Masası</a:t>
            </a:r>
            <a:endParaRPr lang="tr-TR"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8" y="436681"/>
            <a:ext cx="5940151" cy="6344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07504" y="1772816"/>
            <a:ext cx="1728192" cy="1224136"/>
          </a:xfrm>
          <a:prstGeom prst="ellips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8" name="Düz Ok Bağlayıcısı 7"/>
          <p:cNvCxnSpPr/>
          <p:nvPr/>
        </p:nvCxnSpPr>
        <p:spPr>
          <a:xfrm>
            <a:off x="1835696" y="2384884"/>
            <a:ext cx="2808312" cy="25202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4676055" y="2204863"/>
            <a:ext cx="2592288" cy="1200329"/>
          </a:xfrm>
          <a:prstGeom prst="rect">
            <a:avLst/>
          </a:prstGeom>
          <a:noFill/>
        </p:spPr>
        <p:txBody>
          <a:bodyPr wrap="square" rtlCol="0">
            <a:spAutoFit/>
          </a:bodyPr>
          <a:lstStyle/>
          <a:p>
            <a:r>
              <a:rPr lang="tr-TR" dirty="0" smtClean="0"/>
              <a:t>eTwinning projenizi oluşturma ve yürütme sürecinde yardımcı olacak sunulara ulaşabilirsiniz.</a:t>
            </a:r>
            <a:endParaRPr lang="tr-TR" dirty="0"/>
          </a:p>
        </p:txBody>
      </p:sp>
      <p:sp>
        <p:nvSpPr>
          <p:cNvPr id="11" name="Sol Ayraç 10"/>
          <p:cNvSpPr/>
          <p:nvPr/>
        </p:nvSpPr>
        <p:spPr>
          <a:xfrm flipH="1">
            <a:off x="5587347" y="4293096"/>
            <a:ext cx="769701" cy="2564904"/>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2" name="Metin kutusu 11"/>
          <p:cNvSpPr txBox="1"/>
          <p:nvPr/>
        </p:nvSpPr>
        <p:spPr>
          <a:xfrm>
            <a:off x="6300192" y="4286904"/>
            <a:ext cx="2592288" cy="2308324"/>
          </a:xfrm>
          <a:prstGeom prst="rect">
            <a:avLst/>
          </a:prstGeom>
          <a:noFill/>
        </p:spPr>
        <p:txBody>
          <a:bodyPr wrap="square" rtlCol="0">
            <a:spAutoFit/>
          </a:bodyPr>
          <a:lstStyle/>
          <a:p>
            <a:r>
              <a:rPr lang="tr-TR" dirty="0" smtClean="0"/>
              <a:t>Karşılaştığınız sorunları başka </a:t>
            </a:r>
            <a:r>
              <a:rPr lang="tr-TR" dirty="0" err="1" smtClean="0"/>
              <a:t>eTwincilere</a:t>
            </a:r>
            <a:r>
              <a:rPr lang="tr-TR" dirty="0" smtClean="0"/>
              <a:t> sorabilirsiniz yada daha önce gönderilen iletiler arasında sizinle benzer sorunlar yaşayanların ulaştığı çözümleri görebilirsiniz.</a:t>
            </a:r>
            <a:endParaRPr lang="tr-TR" dirty="0"/>
          </a:p>
        </p:txBody>
      </p:sp>
      <p:cxnSp>
        <p:nvCxnSpPr>
          <p:cNvPr id="13" name="Düz Ok Bağlayıcısı 12"/>
          <p:cNvCxnSpPr/>
          <p:nvPr/>
        </p:nvCxnSpPr>
        <p:spPr>
          <a:xfrm flipV="1">
            <a:off x="5864187" y="1484784"/>
            <a:ext cx="291989" cy="14401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Metin kutusu 14"/>
          <p:cNvSpPr txBox="1"/>
          <p:nvPr/>
        </p:nvSpPr>
        <p:spPr>
          <a:xfrm>
            <a:off x="6158110" y="716503"/>
            <a:ext cx="2592288" cy="1200329"/>
          </a:xfrm>
          <a:prstGeom prst="rect">
            <a:avLst/>
          </a:prstGeom>
          <a:noFill/>
        </p:spPr>
        <p:txBody>
          <a:bodyPr wrap="square" rtlCol="0">
            <a:spAutoFit/>
          </a:bodyPr>
          <a:lstStyle/>
          <a:p>
            <a:r>
              <a:rPr lang="tr-TR" dirty="0" smtClean="0"/>
              <a:t>Sizinle aynı anda </a:t>
            </a:r>
            <a:r>
              <a:rPr lang="tr-TR" dirty="0" err="1" smtClean="0"/>
              <a:t>chat</a:t>
            </a:r>
            <a:r>
              <a:rPr lang="tr-TR" dirty="0" smtClean="0"/>
              <a:t> </a:t>
            </a:r>
            <a:r>
              <a:rPr lang="tr-TR" dirty="0" err="1" smtClean="0"/>
              <a:t>odaında</a:t>
            </a:r>
            <a:r>
              <a:rPr lang="tr-TR" dirty="0" smtClean="0"/>
              <a:t> bulunan </a:t>
            </a:r>
            <a:r>
              <a:rPr lang="tr-TR" dirty="0" err="1" smtClean="0"/>
              <a:t>eTwincilerle</a:t>
            </a:r>
            <a:r>
              <a:rPr lang="tr-TR" dirty="0" smtClean="0"/>
              <a:t> </a:t>
            </a:r>
            <a:r>
              <a:rPr lang="tr-TR" dirty="0" err="1" smtClean="0"/>
              <a:t>chat</a:t>
            </a:r>
            <a:r>
              <a:rPr lang="tr-TR" dirty="0" smtClean="0"/>
              <a:t> yapabilirsiniz.</a:t>
            </a:r>
            <a:endParaRPr lang="tr-TR" dirty="0"/>
          </a:p>
        </p:txBody>
      </p:sp>
    </p:spTree>
    <p:extLst>
      <p:ext uri="{BB962C8B-B14F-4D97-AF65-F5344CB8AC3E}">
        <p14:creationId xmlns:p14="http://schemas.microsoft.com/office/powerpoint/2010/main" val="14984873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r>
              <a:rPr lang="tr-TR" dirty="0" smtClean="0"/>
              <a:t>Ulusal Destek Servisi İletişim Bilgileri</a:t>
            </a:r>
            <a:endParaRPr lang="tr-TR" dirty="0"/>
          </a:p>
        </p:txBody>
      </p:sp>
      <p:sp>
        <p:nvSpPr>
          <p:cNvPr id="3" name="İçerik Yer Tutucusu 2"/>
          <p:cNvSpPr>
            <a:spLocks noGrp="1"/>
          </p:cNvSpPr>
          <p:nvPr>
            <p:ph idx="1"/>
          </p:nvPr>
        </p:nvSpPr>
        <p:spPr>
          <a:xfrm>
            <a:off x="0" y="1196752"/>
            <a:ext cx="9108504" cy="5289451"/>
          </a:xfrm>
        </p:spPr>
        <p:txBody>
          <a:bodyPr>
            <a:normAutofit/>
          </a:bodyPr>
          <a:lstStyle/>
          <a:p>
            <a:pPr marL="0" indent="0">
              <a:buNone/>
            </a:pPr>
            <a:r>
              <a:rPr lang="tr-TR" sz="2000" dirty="0" smtClean="0"/>
              <a:t>Mustafa Hakan </a:t>
            </a:r>
            <a:r>
              <a:rPr lang="tr-TR" sz="2000" dirty="0" err="1" smtClean="0"/>
              <a:t>Bücük</a:t>
            </a:r>
            <a:r>
              <a:rPr lang="tr-TR" sz="2000" dirty="0" smtClean="0"/>
              <a:t> (Koordinatör): 0 530 040 96 92</a:t>
            </a:r>
          </a:p>
          <a:p>
            <a:pPr marL="0" indent="0">
              <a:buNone/>
            </a:pPr>
            <a:r>
              <a:rPr lang="tr-TR" sz="2000" dirty="0" smtClean="0"/>
              <a:t>Mesut Yaşar (Organizasyon ve Harcama Sorumlusu): 0 530 040 96 90</a:t>
            </a:r>
          </a:p>
          <a:p>
            <a:pPr marL="0" indent="0">
              <a:buNone/>
            </a:pPr>
            <a:r>
              <a:rPr lang="tr-TR" sz="2000" dirty="0" smtClean="0"/>
              <a:t>Murat Yatağan (Portal Sorumlusu): 0 530 040 96 91</a:t>
            </a:r>
          </a:p>
          <a:p>
            <a:pPr marL="0" indent="0">
              <a:buNone/>
            </a:pPr>
            <a:r>
              <a:rPr lang="tr-TR" sz="2000" dirty="0" smtClean="0"/>
              <a:t>Şeyma </a:t>
            </a:r>
            <a:r>
              <a:rPr lang="tr-TR" sz="2000" dirty="0" err="1" smtClean="0"/>
              <a:t>Sabaz</a:t>
            </a:r>
            <a:r>
              <a:rPr lang="tr-TR" sz="2000" dirty="0" smtClean="0"/>
              <a:t> Demirel (İl </a:t>
            </a:r>
            <a:r>
              <a:rPr lang="tr-TR" sz="2000" dirty="0" err="1" smtClean="0"/>
              <a:t>Kordinatörleri</a:t>
            </a:r>
            <a:r>
              <a:rPr lang="tr-TR" sz="2000" dirty="0" smtClean="0"/>
              <a:t> Sorumlusu): 0 541 419 42 19</a:t>
            </a:r>
          </a:p>
          <a:p>
            <a:pPr marL="0" indent="0">
              <a:buNone/>
            </a:pPr>
            <a:r>
              <a:rPr lang="tr-TR" sz="2000" dirty="0" smtClean="0"/>
              <a:t>Ayşe </a:t>
            </a:r>
            <a:r>
              <a:rPr lang="tr-TR" sz="2000" dirty="0" err="1" smtClean="0"/>
              <a:t>Saylık</a:t>
            </a:r>
            <a:r>
              <a:rPr lang="tr-TR" sz="2000" dirty="0" smtClean="0"/>
              <a:t> (Kalite Etiketi Değerlendirme ve Çeviri Sorumlusu):0 541 419 58 19</a:t>
            </a:r>
          </a:p>
          <a:p>
            <a:pPr marL="0" indent="0">
              <a:buNone/>
            </a:pPr>
            <a:endParaRPr lang="tr-TR" sz="2000" dirty="0"/>
          </a:p>
          <a:p>
            <a:pPr marL="0" indent="0">
              <a:buNone/>
            </a:pPr>
            <a:endParaRPr lang="tr-TR" sz="2000" dirty="0" smtClean="0"/>
          </a:p>
          <a:p>
            <a:pPr marL="0" indent="0">
              <a:buNone/>
            </a:pPr>
            <a:r>
              <a:rPr lang="tr-TR" sz="2000" dirty="0" smtClean="0"/>
              <a:t>Ulusal Web-sitesi: </a:t>
            </a:r>
            <a:r>
              <a:rPr lang="tr-TR" sz="2000" dirty="0" smtClean="0">
                <a:hlinkClick r:id="rId2"/>
              </a:rPr>
              <a:t>www.etwinning.meb.gov.tr</a:t>
            </a:r>
            <a:endParaRPr lang="tr-TR" sz="2000" dirty="0" smtClean="0"/>
          </a:p>
          <a:p>
            <a:pPr marL="0" indent="0">
              <a:buNone/>
            </a:pPr>
            <a:r>
              <a:rPr lang="tr-TR" sz="2000" dirty="0" smtClean="0"/>
              <a:t>E-posta: </a:t>
            </a:r>
            <a:r>
              <a:rPr lang="tr-TR" sz="2000" dirty="0" smtClean="0">
                <a:hlinkClick r:id="rId3"/>
              </a:rPr>
              <a:t>tretwinning@meb.gov.tr</a:t>
            </a:r>
            <a:r>
              <a:rPr lang="tr-TR" sz="2000" dirty="0"/>
              <a:t> </a:t>
            </a:r>
            <a:r>
              <a:rPr lang="tr-TR" sz="2000" dirty="0" smtClean="0"/>
              <a:t>ve </a:t>
            </a:r>
            <a:r>
              <a:rPr lang="tr-TR" sz="2000" dirty="0" smtClean="0">
                <a:hlinkClick r:id="rId4"/>
              </a:rPr>
              <a:t>tretwinning@gmail.com</a:t>
            </a:r>
            <a:r>
              <a:rPr lang="tr-TR" sz="2000" dirty="0" smtClean="0"/>
              <a:t> </a:t>
            </a:r>
          </a:p>
          <a:p>
            <a:pPr marL="0" indent="0">
              <a:buNone/>
            </a:pPr>
            <a:r>
              <a:rPr lang="tr-TR" sz="2000" dirty="0" smtClean="0"/>
              <a:t>Facebook Grubu: www.facebook.com/groups/tretwinning/</a:t>
            </a:r>
          </a:p>
          <a:p>
            <a:pPr marL="0" indent="0">
              <a:buNone/>
            </a:pPr>
            <a:r>
              <a:rPr lang="tr-TR" sz="2000" dirty="0" err="1" smtClean="0"/>
              <a:t>Twitter</a:t>
            </a:r>
            <a:r>
              <a:rPr lang="tr-TR" sz="2000" dirty="0" smtClean="0"/>
              <a:t>: @</a:t>
            </a:r>
            <a:r>
              <a:rPr lang="tr-TR" sz="2000" dirty="0" err="1" smtClean="0"/>
              <a:t>tretwinning</a:t>
            </a:r>
            <a:endParaRPr lang="tr-TR" sz="2000" dirty="0"/>
          </a:p>
        </p:txBody>
      </p:sp>
    </p:spTree>
    <p:extLst>
      <p:ext uri="{BB962C8B-B14F-4D97-AF65-F5344CB8AC3E}">
        <p14:creationId xmlns:p14="http://schemas.microsoft.com/office/powerpoint/2010/main" val="1296678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yagram 10"/>
          <p:cNvGraphicFramePr/>
          <p:nvPr>
            <p:extLst>
              <p:ext uri="{D42A27DB-BD31-4B8C-83A1-F6EECF244321}">
                <p14:modId xmlns:p14="http://schemas.microsoft.com/office/powerpoint/2010/main" val="3994105849"/>
              </p:ext>
            </p:extLst>
          </p:nvPr>
        </p:nvGraphicFramePr>
        <p:xfrm>
          <a:off x="251520" y="116632"/>
          <a:ext cx="8856984"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031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227" y="0"/>
            <a:ext cx="61787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Düz Ok Bağlayıcısı 4"/>
          <p:cNvCxnSpPr/>
          <p:nvPr/>
        </p:nvCxnSpPr>
        <p:spPr>
          <a:xfrm flipH="1" flipV="1">
            <a:off x="2339752" y="620688"/>
            <a:ext cx="792088" cy="21602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0" y="328300"/>
            <a:ext cx="2339752" cy="584775"/>
          </a:xfrm>
          <a:prstGeom prst="rect">
            <a:avLst/>
          </a:prstGeom>
          <a:noFill/>
        </p:spPr>
        <p:txBody>
          <a:bodyPr wrap="square" rtlCol="0">
            <a:spAutoFit/>
          </a:bodyPr>
          <a:lstStyle/>
          <a:p>
            <a:r>
              <a:rPr lang="tr-TR" sz="1600" dirty="0" smtClean="0"/>
              <a:t>Profil resmi ve bilgilerinizi görüp, düzenleyebilirsiniz.</a:t>
            </a:r>
            <a:endParaRPr lang="tr-TR" sz="1600" dirty="0"/>
          </a:p>
        </p:txBody>
      </p:sp>
      <p:sp>
        <p:nvSpPr>
          <p:cNvPr id="7" name="Sol Ayraç 6"/>
          <p:cNvSpPr/>
          <p:nvPr/>
        </p:nvSpPr>
        <p:spPr>
          <a:xfrm>
            <a:off x="2339753" y="1052736"/>
            <a:ext cx="792088" cy="1296144"/>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9" name="Metin kutusu 8"/>
          <p:cNvSpPr txBox="1"/>
          <p:nvPr/>
        </p:nvSpPr>
        <p:spPr>
          <a:xfrm>
            <a:off x="423" y="1408420"/>
            <a:ext cx="2339752" cy="830997"/>
          </a:xfrm>
          <a:prstGeom prst="rect">
            <a:avLst/>
          </a:prstGeom>
          <a:noFill/>
        </p:spPr>
        <p:txBody>
          <a:bodyPr wrap="square" rtlCol="0">
            <a:spAutoFit/>
          </a:bodyPr>
          <a:lstStyle/>
          <a:p>
            <a:r>
              <a:rPr lang="tr-TR" sz="1600" dirty="0" smtClean="0"/>
              <a:t>Merkezi Destek Servisi tarafından yapılan eğitim duyuruları.</a:t>
            </a:r>
            <a:endParaRPr lang="tr-TR" sz="1600" dirty="0"/>
          </a:p>
        </p:txBody>
      </p:sp>
      <p:sp>
        <p:nvSpPr>
          <p:cNvPr id="8" name="Oval 7"/>
          <p:cNvSpPr/>
          <p:nvPr/>
        </p:nvSpPr>
        <p:spPr>
          <a:xfrm>
            <a:off x="7092280" y="937110"/>
            <a:ext cx="2051720" cy="1445595"/>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 name="Düz Ok Bağlayıcısı 11"/>
          <p:cNvCxnSpPr>
            <a:stCxn id="8" idx="2"/>
          </p:cNvCxnSpPr>
          <p:nvPr/>
        </p:nvCxnSpPr>
        <p:spPr>
          <a:xfrm flipH="1">
            <a:off x="2627784" y="1659908"/>
            <a:ext cx="4464496" cy="148106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152823" y="2780928"/>
            <a:ext cx="2339752" cy="830997"/>
          </a:xfrm>
          <a:prstGeom prst="rect">
            <a:avLst/>
          </a:prstGeom>
          <a:noFill/>
        </p:spPr>
        <p:txBody>
          <a:bodyPr wrap="square" rtlCol="0">
            <a:spAutoFit/>
          </a:bodyPr>
          <a:lstStyle/>
          <a:p>
            <a:r>
              <a:rPr lang="tr-TR" sz="1600" dirty="0" smtClean="0">
                <a:solidFill>
                  <a:srgbClr val="FF0000"/>
                </a:solidFill>
              </a:rPr>
              <a:t>Türkiye Ulusal Destek Servisi tarafından yapılan tüm duyurular</a:t>
            </a:r>
            <a:r>
              <a:rPr lang="tr-TR" sz="1600" dirty="0" smtClean="0"/>
              <a:t>. (ÖNEMLİ)</a:t>
            </a:r>
            <a:endParaRPr lang="tr-TR" sz="1600" dirty="0"/>
          </a:p>
        </p:txBody>
      </p:sp>
      <p:sp>
        <p:nvSpPr>
          <p:cNvPr id="16" name="Oval 15"/>
          <p:cNvSpPr/>
          <p:nvPr/>
        </p:nvSpPr>
        <p:spPr>
          <a:xfrm>
            <a:off x="2843808" y="2400438"/>
            <a:ext cx="1656184" cy="3764866"/>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7" name="Düz Ok Bağlayıcısı 16"/>
          <p:cNvCxnSpPr/>
          <p:nvPr/>
        </p:nvCxnSpPr>
        <p:spPr>
          <a:xfrm flipH="1">
            <a:off x="2051720" y="4282871"/>
            <a:ext cx="792088" cy="37026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Metin kutusu 18"/>
          <p:cNvSpPr txBox="1"/>
          <p:nvPr/>
        </p:nvSpPr>
        <p:spPr>
          <a:xfrm>
            <a:off x="31727" y="4643239"/>
            <a:ext cx="2339752" cy="1077218"/>
          </a:xfrm>
          <a:prstGeom prst="rect">
            <a:avLst/>
          </a:prstGeom>
          <a:noFill/>
        </p:spPr>
        <p:txBody>
          <a:bodyPr wrap="square" rtlCol="0">
            <a:spAutoFit/>
          </a:bodyPr>
          <a:lstStyle/>
          <a:p>
            <a:r>
              <a:rPr lang="tr-TR" sz="1600" dirty="0" smtClean="0"/>
              <a:t> Bağlantı kişileriniz (</a:t>
            </a:r>
            <a:r>
              <a:rPr lang="tr-TR" sz="1600" dirty="0" err="1" smtClean="0"/>
              <a:t>Contact</a:t>
            </a:r>
            <a:r>
              <a:rPr lang="tr-TR" sz="1600" dirty="0" smtClean="0"/>
              <a:t> </a:t>
            </a:r>
            <a:r>
              <a:rPr lang="tr-TR" sz="1600" dirty="0" err="1" smtClean="0"/>
              <a:t>List</a:t>
            </a:r>
            <a:r>
              <a:rPr lang="tr-TR" sz="1600" dirty="0" smtClean="0"/>
              <a:t>) ile ilgili son gelişmeler hakkında bilgilendirir.</a:t>
            </a:r>
            <a:endParaRPr lang="tr-TR" sz="1600" dirty="0"/>
          </a:p>
        </p:txBody>
      </p:sp>
      <p:sp>
        <p:nvSpPr>
          <p:cNvPr id="20" name="Oval 19"/>
          <p:cNvSpPr/>
          <p:nvPr/>
        </p:nvSpPr>
        <p:spPr>
          <a:xfrm>
            <a:off x="8207896" y="155541"/>
            <a:ext cx="936104" cy="465147"/>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8939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 calcmode="lin" valueType="num">
                                      <p:cBhvr>
                                        <p:cTn id="42" dur="1000" fill="hold"/>
                                        <p:tgtEl>
                                          <p:spTgt spid="19"/>
                                        </p:tgtEl>
                                        <p:attrNameLst>
                                          <p:attrName>style.rotation</p:attrName>
                                        </p:attrNameLst>
                                      </p:cBhvr>
                                      <p:tavLst>
                                        <p:tav tm="0">
                                          <p:val>
                                            <p:fltVal val="90"/>
                                          </p:val>
                                        </p:tav>
                                        <p:tav tm="100000">
                                          <p:val>
                                            <p:fltVal val="0"/>
                                          </p:val>
                                        </p:tav>
                                      </p:tavLst>
                                    </p:anim>
                                    <p:animEffect transition="in" filter="fade">
                                      <p:cBhvr>
                                        <p:cTn id="43" dur="1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8" grpId="0" animBg="1"/>
      <p:bldP spid="14" grpId="0"/>
      <p:bldP spid="16" grpId="0" animBg="1"/>
      <p:bldP spid="19"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912"/>
            <a:ext cx="6425728" cy="6425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547664" y="2426428"/>
            <a:ext cx="1440160" cy="72008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Ok Bağlayıcısı 5"/>
          <p:cNvCxnSpPr>
            <a:endCxn id="8" idx="1"/>
          </p:cNvCxnSpPr>
          <p:nvPr/>
        </p:nvCxnSpPr>
        <p:spPr>
          <a:xfrm flipV="1">
            <a:off x="2555776" y="604139"/>
            <a:ext cx="3901156" cy="188875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6456932" y="188640"/>
            <a:ext cx="2812082" cy="830997"/>
          </a:xfrm>
          <a:prstGeom prst="rect">
            <a:avLst/>
          </a:prstGeom>
          <a:noFill/>
        </p:spPr>
        <p:txBody>
          <a:bodyPr wrap="square" rtlCol="0">
            <a:spAutoFit/>
          </a:bodyPr>
          <a:lstStyle/>
          <a:p>
            <a:r>
              <a:rPr lang="tr-TR" sz="1600" dirty="0" smtClean="0"/>
              <a:t> Yakın gelecekte gerçekleşecek çevrim içi öğrenme etkinliklerini görebilirsiniz.</a:t>
            </a:r>
            <a:endParaRPr lang="tr-TR" sz="1600" dirty="0"/>
          </a:p>
        </p:txBody>
      </p:sp>
      <p:sp>
        <p:nvSpPr>
          <p:cNvPr id="15" name="Oval 14"/>
          <p:cNvSpPr/>
          <p:nvPr/>
        </p:nvSpPr>
        <p:spPr>
          <a:xfrm>
            <a:off x="4234605" y="4944766"/>
            <a:ext cx="1997733" cy="1882433"/>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Düz Ok Bağlayıcısı 15"/>
          <p:cNvCxnSpPr/>
          <p:nvPr/>
        </p:nvCxnSpPr>
        <p:spPr>
          <a:xfrm flipV="1">
            <a:off x="6225480" y="5593596"/>
            <a:ext cx="251669" cy="13966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Metin kutusu 18"/>
          <p:cNvSpPr txBox="1"/>
          <p:nvPr/>
        </p:nvSpPr>
        <p:spPr>
          <a:xfrm>
            <a:off x="6351315" y="5301208"/>
            <a:ext cx="2812082" cy="584775"/>
          </a:xfrm>
          <a:prstGeom prst="rect">
            <a:avLst/>
          </a:prstGeom>
          <a:noFill/>
        </p:spPr>
        <p:txBody>
          <a:bodyPr wrap="square" rtlCol="0">
            <a:spAutoFit/>
          </a:bodyPr>
          <a:lstStyle/>
          <a:p>
            <a:r>
              <a:rPr lang="tr-TR" sz="1600" dirty="0" smtClean="0"/>
              <a:t> Popüler öğretmen odalarını görebilirsiniz.</a:t>
            </a:r>
            <a:endParaRPr lang="tr-TR" sz="1600" dirty="0"/>
          </a:p>
        </p:txBody>
      </p:sp>
      <p:sp>
        <p:nvSpPr>
          <p:cNvPr id="21" name="Oval 20"/>
          <p:cNvSpPr/>
          <p:nvPr/>
        </p:nvSpPr>
        <p:spPr>
          <a:xfrm>
            <a:off x="4584824" y="2602846"/>
            <a:ext cx="1534269" cy="2185181"/>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2" name="Düz Ok Bağlayıcısı 21"/>
          <p:cNvCxnSpPr/>
          <p:nvPr/>
        </p:nvCxnSpPr>
        <p:spPr>
          <a:xfrm>
            <a:off x="6119093" y="3544776"/>
            <a:ext cx="469131"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Metin kutusu 23"/>
          <p:cNvSpPr txBox="1"/>
          <p:nvPr/>
        </p:nvSpPr>
        <p:spPr>
          <a:xfrm>
            <a:off x="6456932" y="3146508"/>
            <a:ext cx="2812082" cy="584775"/>
          </a:xfrm>
          <a:prstGeom prst="rect">
            <a:avLst/>
          </a:prstGeom>
          <a:noFill/>
        </p:spPr>
        <p:txBody>
          <a:bodyPr wrap="square" rtlCol="0">
            <a:spAutoFit/>
          </a:bodyPr>
          <a:lstStyle/>
          <a:p>
            <a:r>
              <a:rPr lang="tr-TR" sz="1600" dirty="0" smtClean="0"/>
              <a:t> Merkezi Destek Servisi’nin yaptığı anketlere katılabilirsiniz.</a:t>
            </a:r>
            <a:endParaRPr lang="tr-TR" sz="1600" dirty="0"/>
          </a:p>
        </p:txBody>
      </p:sp>
      <p:sp>
        <p:nvSpPr>
          <p:cNvPr id="23" name="Oval 22"/>
          <p:cNvSpPr/>
          <p:nvPr/>
        </p:nvSpPr>
        <p:spPr>
          <a:xfrm>
            <a:off x="2848570" y="2426428"/>
            <a:ext cx="1440160" cy="72008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5" name="Düz Ok Bağlayıcısı 24"/>
          <p:cNvCxnSpPr>
            <a:endCxn id="26" idx="1"/>
          </p:cNvCxnSpPr>
          <p:nvPr/>
        </p:nvCxnSpPr>
        <p:spPr>
          <a:xfrm flipV="1">
            <a:off x="4234606" y="1999545"/>
            <a:ext cx="2191122" cy="64575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Metin kutusu 25"/>
          <p:cNvSpPr txBox="1"/>
          <p:nvPr/>
        </p:nvSpPr>
        <p:spPr>
          <a:xfrm>
            <a:off x="6425728" y="1584046"/>
            <a:ext cx="2812082" cy="830997"/>
          </a:xfrm>
          <a:prstGeom prst="rect">
            <a:avLst/>
          </a:prstGeom>
          <a:noFill/>
        </p:spPr>
        <p:txBody>
          <a:bodyPr wrap="square" rtlCol="0">
            <a:spAutoFit/>
          </a:bodyPr>
          <a:lstStyle/>
          <a:p>
            <a:r>
              <a:rPr lang="tr-TR" sz="1600" dirty="0" smtClean="0"/>
              <a:t> Belirli konularda öğretmenlerin fikir alış verişi yaptığı grupları görebilirsiniz.</a:t>
            </a:r>
            <a:endParaRPr lang="tr-TR" sz="1600" dirty="0"/>
          </a:p>
        </p:txBody>
      </p:sp>
    </p:spTree>
    <p:extLst>
      <p:ext uri="{BB962C8B-B14F-4D97-AF65-F5344CB8AC3E}">
        <p14:creationId xmlns:p14="http://schemas.microsoft.com/office/powerpoint/2010/main" val="34857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53" presetClass="entr" presetSubtype="16"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par>
                                <p:cTn id="44" presetID="53" presetClass="entr" presetSubtype="16"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16"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Effect transition="in" filter="fade">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5" grpId="0" animBg="1"/>
      <p:bldP spid="19" grpId="0"/>
      <p:bldP spid="21" grpId="0" animBg="1"/>
      <p:bldP spid="24" grpId="0"/>
      <p:bldP spid="23"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01171"/>
            <a:ext cx="5668838" cy="604867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Metin kutusu 3"/>
          <p:cNvSpPr txBox="1"/>
          <p:nvPr/>
        </p:nvSpPr>
        <p:spPr>
          <a:xfrm>
            <a:off x="2599978" y="17190"/>
            <a:ext cx="3744416" cy="584775"/>
          </a:xfrm>
          <a:prstGeom prst="rect">
            <a:avLst/>
          </a:prstGeom>
          <a:noFill/>
        </p:spPr>
        <p:txBody>
          <a:bodyPr wrap="square" rtlCol="0">
            <a:spAutoFit/>
          </a:bodyPr>
          <a:lstStyle/>
          <a:p>
            <a:pPr algn="ctr"/>
            <a:r>
              <a:rPr lang="tr-TR" sz="3200" dirty="0" smtClean="0"/>
              <a:t>PROFİL</a:t>
            </a:r>
            <a:endParaRPr lang="tr-TR" sz="3200" dirty="0"/>
          </a:p>
        </p:txBody>
      </p:sp>
      <p:cxnSp>
        <p:nvCxnSpPr>
          <p:cNvPr id="8" name="Düz Ok Bağlayıcısı 7"/>
          <p:cNvCxnSpPr/>
          <p:nvPr/>
        </p:nvCxnSpPr>
        <p:spPr>
          <a:xfrm flipH="1" flipV="1">
            <a:off x="1475656" y="2708920"/>
            <a:ext cx="648072" cy="36004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Metin kutusu 10"/>
          <p:cNvSpPr txBox="1"/>
          <p:nvPr/>
        </p:nvSpPr>
        <p:spPr>
          <a:xfrm>
            <a:off x="-31948" y="2478087"/>
            <a:ext cx="1732334" cy="461665"/>
          </a:xfrm>
          <a:prstGeom prst="rect">
            <a:avLst/>
          </a:prstGeom>
          <a:noFill/>
        </p:spPr>
        <p:txBody>
          <a:bodyPr wrap="square" rtlCol="0">
            <a:spAutoFit/>
          </a:bodyPr>
          <a:lstStyle/>
          <a:p>
            <a:r>
              <a:rPr lang="tr-TR" sz="1200" dirty="0" smtClean="0"/>
              <a:t>Kayıtlı resimlerinizi görebilirsiniz</a:t>
            </a:r>
            <a:endParaRPr lang="tr-TR" sz="1200" dirty="0"/>
          </a:p>
        </p:txBody>
      </p:sp>
      <p:cxnSp>
        <p:nvCxnSpPr>
          <p:cNvPr id="13" name="Düz Ok Bağlayıcısı 12"/>
          <p:cNvCxnSpPr/>
          <p:nvPr/>
        </p:nvCxnSpPr>
        <p:spPr>
          <a:xfrm flipH="1" flipV="1">
            <a:off x="1403648" y="3640568"/>
            <a:ext cx="347042" cy="1952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Metin kutusu 15"/>
          <p:cNvSpPr txBox="1"/>
          <p:nvPr/>
        </p:nvSpPr>
        <p:spPr>
          <a:xfrm>
            <a:off x="-77266" y="3342182"/>
            <a:ext cx="1732334" cy="646331"/>
          </a:xfrm>
          <a:prstGeom prst="rect">
            <a:avLst/>
          </a:prstGeom>
          <a:noFill/>
        </p:spPr>
        <p:txBody>
          <a:bodyPr wrap="square" rtlCol="0">
            <a:spAutoFit/>
          </a:bodyPr>
          <a:lstStyle/>
          <a:p>
            <a:r>
              <a:rPr lang="tr-TR" sz="1200" dirty="0" smtClean="0"/>
              <a:t>İrtibat kişilerinizin en son etkinlikte bulunduğu tarihi görebilirsiniz.</a:t>
            </a:r>
            <a:endParaRPr lang="tr-TR" sz="1200" dirty="0"/>
          </a:p>
        </p:txBody>
      </p:sp>
      <p:cxnSp>
        <p:nvCxnSpPr>
          <p:cNvPr id="18" name="Düz Ok Bağlayıcısı 17"/>
          <p:cNvCxnSpPr/>
          <p:nvPr/>
        </p:nvCxnSpPr>
        <p:spPr>
          <a:xfrm flipH="1" flipV="1">
            <a:off x="1187624" y="4653136"/>
            <a:ext cx="596256" cy="45256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Metin kutusu 19"/>
          <p:cNvSpPr txBox="1"/>
          <p:nvPr/>
        </p:nvSpPr>
        <p:spPr>
          <a:xfrm>
            <a:off x="12626" y="4205664"/>
            <a:ext cx="1732334" cy="646331"/>
          </a:xfrm>
          <a:prstGeom prst="rect">
            <a:avLst/>
          </a:prstGeom>
          <a:noFill/>
        </p:spPr>
        <p:txBody>
          <a:bodyPr wrap="square" rtlCol="0">
            <a:spAutoFit/>
          </a:bodyPr>
          <a:lstStyle/>
          <a:p>
            <a:r>
              <a:rPr lang="tr-TR" sz="1200" dirty="0" smtClean="0"/>
              <a:t>Yeni irtibat kişi ekleyip, tüm irtibat kişilerinizi görebilirsiniz.</a:t>
            </a:r>
            <a:endParaRPr lang="tr-TR" sz="1200" dirty="0"/>
          </a:p>
        </p:txBody>
      </p:sp>
      <p:sp>
        <p:nvSpPr>
          <p:cNvPr id="19" name="Sol Ayraç 18"/>
          <p:cNvSpPr/>
          <p:nvPr/>
        </p:nvSpPr>
        <p:spPr>
          <a:xfrm>
            <a:off x="1547664" y="5517232"/>
            <a:ext cx="288032" cy="1133405"/>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2" name="Metin kutusu 21"/>
          <p:cNvSpPr txBox="1"/>
          <p:nvPr/>
        </p:nvSpPr>
        <p:spPr>
          <a:xfrm>
            <a:off x="-77266" y="5517232"/>
            <a:ext cx="1732334" cy="830997"/>
          </a:xfrm>
          <a:prstGeom prst="rect">
            <a:avLst/>
          </a:prstGeom>
          <a:noFill/>
        </p:spPr>
        <p:txBody>
          <a:bodyPr wrap="square" rtlCol="0">
            <a:spAutoFit/>
          </a:bodyPr>
          <a:lstStyle/>
          <a:p>
            <a:r>
              <a:rPr lang="tr-TR" sz="1200" dirty="0" smtClean="0"/>
              <a:t>Devam eden ve eski projelerinizi görebilir, projenin twinspace ve günlüğüne ulaşabilirsiniz.</a:t>
            </a:r>
            <a:endParaRPr lang="tr-TR" sz="1200" dirty="0"/>
          </a:p>
        </p:txBody>
      </p:sp>
      <p:sp>
        <p:nvSpPr>
          <p:cNvPr id="24" name="Oval 23"/>
          <p:cNvSpPr/>
          <p:nvPr/>
        </p:nvSpPr>
        <p:spPr>
          <a:xfrm>
            <a:off x="2987824" y="1412775"/>
            <a:ext cx="1944216" cy="1476165"/>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5" name="Düz Ok Bağlayıcısı 24"/>
          <p:cNvCxnSpPr>
            <a:stCxn id="24" idx="2"/>
          </p:cNvCxnSpPr>
          <p:nvPr/>
        </p:nvCxnSpPr>
        <p:spPr>
          <a:xfrm flipH="1" flipV="1">
            <a:off x="935596" y="1826427"/>
            <a:ext cx="2052228" cy="32443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Metin kutusu 26"/>
          <p:cNvSpPr txBox="1"/>
          <p:nvPr/>
        </p:nvSpPr>
        <p:spPr>
          <a:xfrm>
            <a:off x="12626" y="1504538"/>
            <a:ext cx="1732334" cy="461665"/>
          </a:xfrm>
          <a:prstGeom prst="rect">
            <a:avLst/>
          </a:prstGeom>
          <a:noFill/>
        </p:spPr>
        <p:txBody>
          <a:bodyPr wrap="square" rtlCol="0">
            <a:spAutoFit/>
          </a:bodyPr>
          <a:lstStyle/>
          <a:p>
            <a:r>
              <a:rPr lang="tr-TR" sz="1200" dirty="0" smtClean="0"/>
              <a:t>Hakkınızdaki genel bilgiler</a:t>
            </a:r>
            <a:endParaRPr lang="tr-TR" sz="1200" dirty="0"/>
          </a:p>
        </p:txBody>
      </p:sp>
      <p:sp>
        <p:nvSpPr>
          <p:cNvPr id="38" name="Oval 37"/>
          <p:cNvSpPr/>
          <p:nvPr/>
        </p:nvSpPr>
        <p:spPr>
          <a:xfrm>
            <a:off x="3005360" y="3068959"/>
            <a:ext cx="4158927" cy="864097"/>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9" name="Düz Ok Bağlayıcısı 38"/>
          <p:cNvCxnSpPr/>
          <p:nvPr/>
        </p:nvCxnSpPr>
        <p:spPr>
          <a:xfrm flipH="1">
            <a:off x="5001499" y="3933057"/>
            <a:ext cx="69459" cy="59577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Metin kutusu 40"/>
          <p:cNvSpPr txBox="1"/>
          <p:nvPr/>
        </p:nvSpPr>
        <p:spPr>
          <a:xfrm>
            <a:off x="3234754" y="4528829"/>
            <a:ext cx="3672407" cy="461665"/>
          </a:xfrm>
          <a:prstGeom prst="rect">
            <a:avLst/>
          </a:prstGeom>
          <a:noFill/>
        </p:spPr>
        <p:txBody>
          <a:bodyPr wrap="square" rtlCol="0">
            <a:spAutoFit/>
          </a:bodyPr>
          <a:lstStyle/>
          <a:p>
            <a:r>
              <a:rPr lang="tr-TR" sz="1200" dirty="0" smtClean="0"/>
              <a:t>Günlüğünüze yazdıklarınızı irtibat kişileriniz görür, yazı dışında doküman da ekleyebilirsiniz.</a:t>
            </a:r>
            <a:endParaRPr lang="tr-TR" sz="1200" dirty="0"/>
          </a:p>
        </p:txBody>
      </p:sp>
      <p:sp>
        <p:nvSpPr>
          <p:cNvPr id="1032" name="Dikdörtgen 1031"/>
          <p:cNvSpPr/>
          <p:nvPr/>
        </p:nvSpPr>
        <p:spPr>
          <a:xfrm>
            <a:off x="5084823" y="1412775"/>
            <a:ext cx="2079464" cy="936105"/>
          </a:xfrm>
          <a:prstGeom prst="rec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cxnSp>
        <p:nvCxnSpPr>
          <p:cNvPr id="45" name="Düz Ok Bağlayıcısı 44"/>
          <p:cNvCxnSpPr/>
          <p:nvPr/>
        </p:nvCxnSpPr>
        <p:spPr>
          <a:xfrm flipV="1">
            <a:off x="7164287" y="1196752"/>
            <a:ext cx="288033" cy="62301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Metin kutusu 46"/>
          <p:cNvSpPr txBox="1"/>
          <p:nvPr/>
        </p:nvSpPr>
        <p:spPr>
          <a:xfrm>
            <a:off x="7426238" y="735087"/>
            <a:ext cx="1732334" cy="1754326"/>
          </a:xfrm>
          <a:prstGeom prst="rect">
            <a:avLst/>
          </a:prstGeom>
          <a:noFill/>
        </p:spPr>
        <p:txBody>
          <a:bodyPr wrap="square" rtlCol="0">
            <a:spAutoFit/>
          </a:bodyPr>
          <a:lstStyle/>
          <a:p>
            <a:r>
              <a:rPr lang="tr-TR" sz="1200" dirty="0" smtClean="0">
                <a:solidFill>
                  <a:srgbClr val="FF0000"/>
                </a:solidFill>
              </a:rPr>
              <a:t>Eğer -eTwinning projesi için uygunum kısmında- ‘evet’ i işaretlemezseniz, ortak arayanlar arama sonuçlarında sizi göremez. Masaüstünüz ilk açıldığında bu kısım «hayır» olarak gelecektir, lütfen «</a:t>
            </a:r>
            <a:r>
              <a:rPr lang="tr-TR" sz="1200" dirty="0" err="1" smtClean="0">
                <a:solidFill>
                  <a:srgbClr val="FF0000"/>
                </a:solidFill>
              </a:rPr>
              <a:t>evet»i</a:t>
            </a:r>
            <a:r>
              <a:rPr lang="tr-TR" sz="1200" dirty="0" smtClean="0">
                <a:solidFill>
                  <a:srgbClr val="FF0000"/>
                </a:solidFill>
              </a:rPr>
              <a:t> seçiniz.</a:t>
            </a:r>
            <a:endParaRPr lang="tr-TR" sz="1200" dirty="0">
              <a:solidFill>
                <a:srgbClr val="FF0000"/>
              </a:solidFill>
            </a:endParaRPr>
          </a:p>
        </p:txBody>
      </p:sp>
      <p:sp>
        <p:nvSpPr>
          <p:cNvPr id="48" name="Oval 47"/>
          <p:cNvSpPr/>
          <p:nvPr/>
        </p:nvSpPr>
        <p:spPr>
          <a:xfrm>
            <a:off x="5040052" y="2348880"/>
            <a:ext cx="1944216" cy="540061"/>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9" name="Düz Ok Bağlayıcısı 48"/>
          <p:cNvCxnSpPr/>
          <p:nvPr/>
        </p:nvCxnSpPr>
        <p:spPr>
          <a:xfrm>
            <a:off x="6994351" y="2660388"/>
            <a:ext cx="746001" cy="68179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Metin kutusu 51"/>
          <p:cNvSpPr txBox="1"/>
          <p:nvPr/>
        </p:nvSpPr>
        <p:spPr>
          <a:xfrm>
            <a:off x="7308303" y="3336926"/>
            <a:ext cx="1732334" cy="646331"/>
          </a:xfrm>
          <a:prstGeom prst="rect">
            <a:avLst/>
          </a:prstGeom>
          <a:noFill/>
        </p:spPr>
        <p:txBody>
          <a:bodyPr wrap="square" rtlCol="0">
            <a:spAutoFit/>
          </a:bodyPr>
          <a:lstStyle/>
          <a:p>
            <a:r>
              <a:rPr lang="tr-TR" sz="1200" dirty="0" smtClean="0"/>
              <a:t>Projeleriniz ve irtibat kişilerinizle ilgili bildirimleri görebilirsiniz.</a:t>
            </a:r>
            <a:endParaRPr lang="tr-TR" sz="1200" dirty="0"/>
          </a:p>
        </p:txBody>
      </p:sp>
    </p:spTree>
    <p:extLst>
      <p:ext uri="{BB962C8B-B14F-4D97-AF65-F5344CB8AC3E}">
        <p14:creationId xmlns:p14="http://schemas.microsoft.com/office/powerpoint/2010/main" val="183430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horizont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randombar(horizont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randombar(horizontal)">
                                      <p:cBhvr>
                                        <p:cTn id="53" dur="500"/>
                                        <p:tgtEl>
                                          <p:spTgt spid="4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randombar(horizontal)">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randombar(horizontal)">
                                      <p:cBhvr>
                                        <p:cTn id="61" dur="500"/>
                                        <p:tgtEl>
                                          <p:spTgt spid="38"/>
                                        </p:tgtEl>
                                      </p:cBhvr>
                                    </p:animEffect>
                                  </p:childTnLst>
                                </p:cTn>
                              </p:par>
                              <p:par>
                                <p:cTn id="62" presetID="14" presetClass="entr" presetSubtype="10" fill="hold"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randombar(horizontal)">
                                      <p:cBhvr>
                                        <p:cTn id="64" dur="500"/>
                                        <p:tgtEl>
                                          <p:spTgt spid="39"/>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randombar(horizontal)">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45" presetClass="entr" presetSubtype="0" fill="hold" grpId="0" nodeType="clickEffect">
                                  <p:stCondLst>
                                    <p:cond delay="0"/>
                                  </p:stCondLst>
                                  <p:childTnLst>
                                    <p:set>
                                      <p:cBhvr>
                                        <p:cTn id="71" dur="1" fill="hold">
                                          <p:stCondLst>
                                            <p:cond delay="0"/>
                                          </p:stCondLst>
                                        </p:cTn>
                                        <p:tgtEl>
                                          <p:spTgt spid="1032"/>
                                        </p:tgtEl>
                                        <p:attrNameLst>
                                          <p:attrName>style.visibility</p:attrName>
                                        </p:attrNameLst>
                                      </p:cBhvr>
                                      <p:to>
                                        <p:strVal val="visible"/>
                                      </p:to>
                                    </p:set>
                                    <p:animEffect transition="in" filter="fade">
                                      <p:cBhvr>
                                        <p:cTn id="72" dur="2000"/>
                                        <p:tgtEl>
                                          <p:spTgt spid="1032"/>
                                        </p:tgtEl>
                                      </p:cBhvr>
                                    </p:animEffect>
                                    <p:anim calcmode="lin" valueType="num">
                                      <p:cBhvr>
                                        <p:cTn id="73" dur="2000" fill="hold"/>
                                        <p:tgtEl>
                                          <p:spTgt spid="1032"/>
                                        </p:tgtEl>
                                        <p:attrNameLst>
                                          <p:attrName>ppt_w</p:attrName>
                                        </p:attrNameLst>
                                      </p:cBhvr>
                                      <p:tavLst>
                                        <p:tav tm="0" fmla="#ppt_w*sin(2.5*pi*$)">
                                          <p:val>
                                            <p:fltVal val="0"/>
                                          </p:val>
                                        </p:tav>
                                        <p:tav tm="100000">
                                          <p:val>
                                            <p:fltVal val="1"/>
                                          </p:val>
                                        </p:tav>
                                      </p:tavLst>
                                    </p:anim>
                                    <p:anim calcmode="lin" valueType="num">
                                      <p:cBhvr>
                                        <p:cTn id="74" dur="2000" fill="hold"/>
                                        <p:tgtEl>
                                          <p:spTgt spid="1032"/>
                                        </p:tgtEl>
                                        <p:attrNameLst>
                                          <p:attrName>ppt_h</p:attrName>
                                        </p:attrNameLst>
                                      </p:cBhvr>
                                      <p:tavLst>
                                        <p:tav tm="0">
                                          <p:val>
                                            <p:strVal val="#ppt_h"/>
                                          </p:val>
                                        </p:tav>
                                        <p:tav tm="100000">
                                          <p:val>
                                            <p:strVal val="#ppt_h"/>
                                          </p:val>
                                        </p:tav>
                                      </p:tavLst>
                                    </p:anim>
                                  </p:childTnLst>
                                </p:cTn>
                              </p:par>
                              <p:par>
                                <p:cTn id="75" presetID="45"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2000"/>
                                        <p:tgtEl>
                                          <p:spTgt spid="45"/>
                                        </p:tgtEl>
                                      </p:cBhvr>
                                    </p:animEffect>
                                    <p:anim calcmode="lin" valueType="num">
                                      <p:cBhvr>
                                        <p:cTn id="78" dur="2000" fill="hold"/>
                                        <p:tgtEl>
                                          <p:spTgt spid="45"/>
                                        </p:tgtEl>
                                        <p:attrNameLst>
                                          <p:attrName>ppt_w</p:attrName>
                                        </p:attrNameLst>
                                      </p:cBhvr>
                                      <p:tavLst>
                                        <p:tav tm="0" fmla="#ppt_w*sin(2.5*pi*$)">
                                          <p:val>
                                            <p:fltVal val="0"/>
                                          </p:val>
                                        </p:tav>
                                        <p:tav tm="100000">
                                          <p:val>
                                            <p:fltVal val="1"/>
                                          </p:val>
                                        </p:tav>
                                      </p:tavLst>
                                    </p:anim>
                                    <p:anim calcmode="lin" valueType="num">
                                      <p:cBhvr>
                                        <p:cTn id="79" dur="2000" fill="hold"/>
                                        <p:tgtEl>
                                          <p:spTgt spid="45"/>
                                        </p:tgtEl>
                                        <p:attrNameLst>
                                          <p:attrName>ppt_h</p:attrName>
                                        </p:attrNameLst>
                                      </p:cBhvr>
                                      <p:tavLst>
                                        <p:tav tm="0">
                                          <p:val>
                                            <p:strVal val="#ppt_h"/>
                                          </p:val>
                                        </p:tav>
                                        <p:tav tm="100000">
                                          <p:val>
                                            <p:strVal val="#ppt_h"/>
                                          </p:val>
                                        </p:tav>
                                      </p:tavLst>
                                    </p:anim>
                                  </p:childTnLst>
                                </p:cTn>
                              </p:par>
                              <p:par>
                                <p:cTn id="80" presetID="45" presetClass="entr" presetSubtype="0"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2000"/>
                                        <p:tgtEl>
                                          <p:spTgt spid="47"/>
                                        </p:tgtEl>
                                      </p:cBhvr>
                                    </p:animEffect>
                                    <p:anim calcmode="lin" valueType="num">
                                      <p:cBhvr>
                                        <p:cTn id="83" dur="2000" fill="hold"/>
                                        <p:tgtEl>
                                          <p:spTgt spid="47"/>
                                        </p:tgtEl>
                                        <p:attrNameLst>
                                          <p:attrName>ppt_w</p:attrName>
                                        </p:attrNameLst>
                                      </p:cBhvr>
                                      <p:tavLst>
                                        <p:tav tm="0" fmla="#ppt_w*sin(2.5*pi*$)">
                                          <p:val>
                                            <p:fltVal val="0"/>
                                          </p:val>
                                        </p:tav>
                                        <p:tav tm="100000">
                                          <p:val>
                                            <p:fltVal val="1"/>
                                          </p:val>
                                        </p:tav>
                                      </p:tavLst>
                                    </p:anim>
                                    <p:anim calcmode="lin" valueType="num">
                                      <p:cBhvr>
                                        <p:cTn id="84" dur="20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0" grpId="0"/>
      <p:bldP spid="19" grpId="0" animBg="1"/>
      <p:bldP spid="22" grpId="0"/>
      <p:bldP spid="24" grpId="0" animBg="1"/>
      <p:bldP spid="27" grpId="0"/>
      <p:bldP spid="38" grpId="0" animBg="1"/>
      <p:bldP spid="41" grpId="0"/>
      <p:bldP spid="1032" grpId="0" animBg="1"/>
      <p:bldP spid="47" grpId="0"/>
      <p:bldP spid="48" grpId="0" animBg="1"/>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699792" y="-15300"/>
            <a:ext cx="3744416" cy="584775"/>
          </a:xfrm>
          <a:prstGeom prst="rect">
            <a:avLst/>
          </a:prstGeom>
          <a:noFill/>
        </p:spPr>
        <p:txBody>
          <a:bodyPr wrap="square" rtlCol="0">
            <a:spAutoFit/>
          </a:bodyPr>
          <a:lstStyle/>
          <a:p>
            <a:pPr algn="ctr"/>
            <a:r>
              <a:rPr lang="tr-TR" sz="3200" dirty="0" smtClean="0"/>
              <a:t>PROFİL</a:t>
            </a:r>
            <a:endParaRPr lang="tr-TR" sz="32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343" y="535592"/>
            <a:ext cx="6870502"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Düz Ok Bağlayıcısı 7"/>
          <p:cNvCxnSpPr/>
          <p:nvPr/>
        </p:nvCxnSpPr>
        <p:spPr>
          <a:xfrm flipH="1" flipV="1">
            <a:off x="1835696" y="1700808"/>
            <a:ext cx="857275" cy="93610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323528" y="1412776"/>
            <a:ext cx="1732334" cy="461665"/>
          </a:xfrm>
          <a:prstGeom prst="rect">
            <a:avLst/>
          </a:prstGeom>
          <a:noFill/>
        </p:spPr>
        <p:txBody>
          <a:bodyPr wrap="square" rtlCol="0">
            <a:spAutoFit/>
          </a:bodyPr>
          <a:lstStyle/>
          <a:p>
            <a:r>
              <a:rPr lang="tr-TR" sz="1200" dirty="0" smtClean="0"/>
              <a:t>Ayrıca yeni bir proje başlatabilirsiniz.</a:t>
            </a:r>
            <a:endParaRPr lang="tr-TR" sz="1200" dirty="0"/>
          </a:p>
        </p:txBody>
      </p:sp>
      <p:sp>
        <p:nvSpPr>
          <p:cNvPr id="11" name="Sol Ayraç 10"/>
          <p:cNvSpPr/>
          <p:nvPr/>
        </p:nvSpPr>
        <p:spPr>
          <a:xfrm>
            <a:off x="2445335" y="3176972"/>
            <a:ext cx="247636" cy="126014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2" name="Metin kutusu 11"/>
          <p:cNvSpPr txBox="1"/>
          <p:nvPr/>
        </p:nvSpPr>
        <p:spPr>
          <a:xfrm>
            <a:off x="354385" y="3429000"/>
            <a:ext cx="2092141" cy="646331"/>
          </a:xfrm>
          <a:prstGeom prst="rect">
            <a:avLst/>
          </a:prstGeom>
          <a:noFill/>
        </p:spPr>
        <p:txBody>
          <a:bodyPr wrap="square" rtlCol="0">
            <a:spAutoFit/>
          </a:bodyPr>
          <a:lstStyle/>
          <a:p>
            <a:r>
              <a:rPr lang="tr-TR" sz="1200" dirty="0" smtClean="0"/>
              <a:t>Bu bölümde eTwinning kapsamında katıldığınız etkinlikler listelenmektedir.</a:t>
            </a:r>
            <a:endParaRPr lang="tr-TR" sz="1200" dirty="0"/>
          </a:p>
        </p:txBody>
      </p:sp>
      <p:sp>
        <p:nvSpPr>
          <p:cNvPr id="13" name="Sol Ayraç 12"/>
          <p:cNvSpPr/>
          <p:nvPr/>
        </p:nvSpPr>
        <p:spPr>
          <a:xfrm>
            <a:off x="2321517" y="5013176"/>
            <a:ext cx="247636" cy="126014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4" name="Metin kutusu 13"/>
          <p:cNvSpPr txBox="1"/>
          <p:nvPr/>
        </p:nvSpPr>
        <p:spPr>
          <a:xfrm>
            <a:off x="172192" y="5320080"/>
            <a:ext cx="2092141" cy="830997"/>
          </a:xfrm>
          <a:prstGeom prst="rect">
            <a:avLst/>
          </a:prstGeom>
          <a:noFill/>
        </p:spPr>
        <p:txBody>
          <a:bodyPr wrap="square" rtlCol="0">
            <a:spAutoFit/>
          </a:bodyPr>
          <a:lstStyle/>
          <a:p>
            <a:r>
              <a:rPr lang="tr-TR" sz="1200" dirty="0" smtClean="0"/>
              <a:t>Kayıtlı olduğunuz öğretmen odalarını görüp, yeni bir öğretmen odası oluşturabilirsiniz.</a:t>
            </a:r>
            <a:endParaRPr lang="tr-TR" sz="1200" dirty="0"/>
          </a:p>
        </p:txBody>
      </p:sp>
    </p:spTree>
    <p:extLst>
      <p:ext uri="{BB962C8B-B14F-4D97-AF65-F5344CB8AC3E}">
        <p14:creationId xmlns:p14="http://schemas.microsoft.com/office/powerpoint/2010/main" val="123890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01171"/>
            <a:ext cx="5668838" cy="604867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4"/>
          <p:cNvSpPr/>
          <p:nvPr/>
        </p:nvSpPr>
        <p:spPr>
          <a:xfrm>
            <a:off x="4382083" y="1124744"/>
            <a:ext cx="602171" cy="333038"/>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Ok Bağlayıcısı 5"/>
          <p:cNvCxnSpPr/>
          <p:nvPr/>
        </p:nvCxnSpPr>
        <p:spPr>
          <a:xfrm>
            <a:off x="4984254" y="1291263"/>
            <a:ext cx="2468066"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7452320" y="765284"/>
            <a:ext cx="1732334" cy="1384995"/>
          </a:xfrm>
          <a:prstGeom prst="rect">
            <a:avLst/>
          </a:prstGeom>
          <a:noFill/>
        </p:spPr>
        <p:txBody>
          <a:bodyPr wrap="square" rtlCol="0">
            <a:spAutoFit/>
          </a:bodyPr>
          <a:lstStyle/>
          <a:p>
            <a:r>
              <a:rPr lang="tr-TR" sz="1200" dirty="0" smtClean="0"/>
              <a:t>Profiliniz son derece önemlidir. Profil resminizin olması ve profil bilgilerinizin doğru biçimde, açıkça yazılmış olması, ortak bulmanızı kolaylaştırır.</a:t>
            </a:r>
            <a:endParaRPr lang="tr-TR" sz="1200" dirty="0"/>
          </a:p>
        </p:txBody>
      </p:sp>
    </p:spTree>
    <p:extLst>
      <p:ext uri="{BB962C8B-B14F-4D97-AF65-F5344CB8AC3E}">
        <p14:creationId xmlns:p14="http://schemas.microsoft.com/office/powerpoint/2010/main" val="85539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19629</TotalTime>
  <Words>1645</Words>
  <Application>Microsoft Office PowerPoint</Application>
  <PresentationFormat>Ekran Gösterisi (4:3)</PresentationFormat>
  <Paragraphs>177</Paragraphs>
  <Slides>39</Slides>
  <Notes>0</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eTwinciler Bul</vt:lpstr>
      <vt:lpstr>eTwinciler Bul</vt:lpstr>
      <vt:lpstr>PowerPoint Sunusu</vt:lpstr>
      <vt:lpstr>PowerPoint Sunusu</vt:lpstr>
      <vt:lpstr>PowerPoint Sunusu</vt:lpstr>
      <vt:lpstr>PowerPoint Sunusu</vt:lpstr>
      <vt:lpstr>PowerPoint Sunusu</vt:lpstr>
      <vt:lpstr>Öğretmenler Odası</vt:lpstr>
      <vt:lpstr>PowerPoint Sunusu</vt:lpstr>
      <vt:lpstr>PowerPoint Sunusu</vt:lpstr>
      <vt:lpstr>PowerPoint Sunusu</vt:lpstr>
      <vt:lpstr>Kaynaklar</vt:lpstr>
      <vt:lpstr>Yardım Masası</vt:lpstr>
      <vt:lpstr>Ulusal Destek Servisi İletişim Bilgileri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YATAGAN</dc:creator>
  <cp:lastModifiedBy>Murat YATAGAN</cp:lastModifiedBy>
  <cp:revision>145</cp:revision>
  <dcterms:created xsi:type="dcterms:W3CDTF">2013-06-19T07:42:19Z</dcterms:created>
  <dcterms:modified xsi:type="dcterms:W3CDTF">2014-02-10T10:46:50Z</dcterms:modified>
</cp:coreProperties>
</file>